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1" r:id="rId2"/>
    <p:sldMasterId id="2147483675" r:id="rId3"/>
    <p:sldMasterId id="2147483683" r:id="rId4"/>
  </p:sldMasterIdLst>
  <p:notesMasterIdLst>
    <p:notesMasterId r:id="rId33"/>
  </p:notesMasterIdLst>
  <p:handoutMasterIdLst>
    <p:handoutMasterId r:id="rId34"/>
  </p:handoutMasterIdLst>
  <p:sldIdLst>
    <p:sldId id="256" r:id="rId5"/>
    <p:sldId id="291" r:id="rId6"/>
    <p:sldId id="265" r:id="rId7"/>
    <p:sldId id="321" r:id="rId8"/>
    <p:sldId id="297" r:id="rId9"/>
    <p:sldId id="296" r:id="rId10"/>
    <p:sldId id="266" r:id="rId11"/>
    <p:sldId id="322" r:id="rId12"/>
    <p:sldId id="323" r:id="rId13"/>
    <p:sldId id="269" r:id="rId14"/>
    <p:sldId id="273" r:id="rId15"/>
    <p:sldId id="274" r:id="rId16"/>
    <p:sldId id="276" r:id="rId17"/>
    <p:sldId id="280" r:id="rId18"/>
    <p:sldId id="271" r:id="rId19"/>
    <p:sldId id="272" r:id="rId20"/>
    <p:sldId id="288" r:id="rId21"/>
    <p:sldId id="293" r:id="rId22"/>
    <p:sldId id="294" r:id="rId23"/>
    <p:sldId id="275" r:id="rId24"/>
    <p:sldId id="295" r:id="rId25"/>
    <p:sldId id="277" r:id="rId26"/>
    <p:sldId id="318" r:id="rId27"/>
    <p:sldId id="298" r:id="rId28"/>
    <p:sldId id="319" r:id="rId29"/>
    <p:sldId id="320" r:id="rId30"/>
    <p:sldId id="292" r:id="rId31"/>
    <p:sldId id="282" r:id="rId32"/>
  </p:sldIdLst>
  <p:sldSz cx="9144000" cy="5143500" type="screen16x9"/>
  <p:notesSz cx="6669088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727" kern="1200">
        <a:solidFill>
          <a:schemeClr val="tx2"/>
        </a:solidFill>
        <a:latin typeface="Arial" charset="0"/>
        <a:ea typeface="+mn-ea"/>
        <a:cs typeface="+mn-cs"/>
      </a:defRPr>
    </a:lvl1pPr>
    <a:lvl2pPr marL="389626" algn="ctr" rtl="0" fontAlgn="base">
      <a:spcBef>
        <a:spcPct val="0"/>
      </a:spcBef>
      <a:spcAft>
        <a:spcPct val="0"/>
      </a:spcAft>
      <a:defRPr sz="2727" kern="1200">
        <a:solidFill>
          <a:schemeClr val="tx2"/>
        </a:solidFill>
        <a:latin typeface="Arial" charset="0"/>
        <a:ea typeface="+mn-ea"/>
        <a:cs typeface="+mn-cs"/>
      </a:defRPr>
    </a:lvl2pPr>
    <a:lvl3pPr marL="779252" algn="ctr" rtl="0" fontAlgn="base">
      <a:spcBef>
        <a:spcPct val="0"/>
      </a:spcBef>
      <a:spcAft>
        <a:spcPct val="0"/>
      </a:spcAft>
      <a:defRPr sz="2727" kern="1200">
        <a:solidFill>
          <a:schemeClr val="tx2"/>
        </a:solidFill>
        <a:latin typeface="Arial" charset="0"/>
        <a:ea typeface="+mn-ea"/>
        <a:cs typeface="+mn-cs"/>
      </a:defRPr>
    </a:lvl3pPr>
    <a:lvl4pPr marL="1168878" algn="ctr" rtl="0" fontAlgn="base">
      <a:spcBef>
        <a:spcPct val="0"/>
      </a:spcBef>
      <a:spcAft>
        <a:spcPct val="0"/>
      </a:spcAft>
      <a:defRPr sz="2727" kern="1200">
        <a:solidFill>
          <a:schemeClr val="tx2"/>
        </a:solidFill>
        <a:latin typeface="Arial" charset="0"/>
        <a:ea typeface="+mn-ea"/>
        <a:cs typeface="+mn-cs"/>
      </a:defRPr>
    </a:lvl4pPr>
    <a:lvl5pPr marL="1558503" algn="ctr" rtl="0" fontAlgn="base">
      <a:spcBef>
        <a:spcPct val="0"/>
      </a:spcBef>
      <a:spcAft>
        <a:spcPct val="0"/>
      </a:spcAft>
      <a:defRPr sz="2727" kern="1200">
        <a:solidFill>
          <a:schemeClr val="tx2"/>
        </a:solidFill>
        <a:latin typeface="Arial" charset="0"/>
        <a:ea typeface="+mn-ea"/>
        <a:cs typeface="+mn-cs"/>
      </a:defRPr>
    </a:lvl5pPr>
    <a:lvl6pPr marL="1948129" algn="l" defTabSz="779252" rtl="0" eaLnBrk="1" latinLnBrk="0" hangingPunct="1">
      <a:defRPr sz="2727" kern="1200">
        <a:solidFill>
          <a:schemeClr val="tx2"/>
        </a:solidFill>
        <a:latin typeface="Arial" charset="0"/>
        <a:ea typeface="+mn-ea"/>
        <a:cs typeface="+mn-cs"/>
      </a:defRPr>
    </a:lvl6pPr>
    <a:lvl7pPr marL="2337755" algn="l" defTabSz="779252" rtl="0" eaLnBrk="1" latinLnBrk="0" hangingPunct="1">
      <a:defRPr sz="2727" kern="1200">
        <a:solidFill>
          <a:schemeClr val="tx2"/>
        </a:solidFill>
        <a:latin typeface="Arial" charset="0"/>
        <a:ea typeface="+mn-ea"/>
        <a:cs typeface="+mn-cs"/>
      </a:defRPr>
    </a:lvl7pPr>
    <a:lvl8pPr marL="2727381" algn="l" defTabSz="779252" rtl="0" eaLnBrk="1" latinLnBrk="0" hangingPunct="1">
      <a:defRPr sz="2727" kern="1200">
        <a:solidFill>
          <a:schemeClr val="tx2"/>
        </a:solidFill>
        <a:latin typeface="Arial" charset="0"/>
        <a:ea typeface="+mn-ea"/>
        <a:cs typeface="+mn-cs"/>
      </a:defRPr>
    </a:lvl8pPr>
    <a:lvl9pPr marL="3117007" algn="l" defTabSz="779252" rtl="0" eaLnBrk="1" latinLnBrk="0" hangingPunct="1">
      <a:defRPr sz="2727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m, Andrea (PP-MUE)" initials="KA(" lastIdx="0" clrIdx="0">
    <p:extLst>
      <p:ext uri="{19B8F6BF-5375-455C-9EA6-DF929625EA0E}">
        <p15:presenceInfo xmlns:p15="http://schemas.microsoft.com/office/powerpoint/2012/main" userId="Kleim, Andrea (PP-MUE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ECECEC"/>
    <a:srgbClr val="008DC9"/>
    <a:srgbClr val="01568F"/>
    <a:srgbClr val="025E8E"/>
    <a:srgbClr val="025E8C"/>
    <a:srgbClr val="01688D"/>
    <a:srgbClr val="00628E"/>
    <a:srgbClr val="005F8E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9" d="100"/>
          <a:sy n="29" d="100"/>
        </p:scale>
        <p:origin x="3475" y="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242331918104434E-2"/>
          <c:y val="4.145077720207254E-2"/>
          <c:w val="0.96472239148347516"/>
          <c:h val="0.6302659214230345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163-45AE-9AA7-4D4CA0451F67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63-45AE-9AA7-4D4CA0451F6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163-45AE-9AA7-4D4CA0451F67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163-45AE-9AA7-4D4CA0451F67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163-45AE-9AA7-4D4CA0451F67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163-45AE-9AA7-4D4CA0451F67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163-45AE-9AA7-4D4CA0451F67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163-45AE-9AA7-4D4CA0451F67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163-45AE-9AA7-4D4CA0451F67}"/>
              </c:ext>
            </c:extLst>
          </c:dPt>
          <c:cat>
            <c:strRef>
              <c:f>Tabelle1!$A$2:$A$10</c:f>
              <c:strCache>
                <c:ptCount val="9"/>
                <c:pt idx="0">
                  <c:v>Bedrohung</c:v>
                </c:pt>
                <c:pt idx="1">
                  <c:v>Beleidigung</c:v>
                </c:pt>
                <c:pt idx="2">
                  <c:v>Körperverletzung</c:v>
                </c:pt>
                <c:pt idx="3">
                  <c:v>Freiheitsberaubung</c:v>
                </c:pt>
                <c:pt idx="4">
                  <c:v>Mord&amp;Totschlag</c:v>
                </c:pt>
                <c:pt idx="5">
                  <c:v>Stalking</c:v>
                </c:pt>
                <c:pt idx="6">
                  <c:v>Nötigung</c:v>
                </c:pt>
                <c:pt idx="7">
                  <c:v>Sachbeschädigung</c:v>
                </c:pt>
                <c:pt idx="8">
                  <c:v>Sexualdelikte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3945</c:v>
                </c:pt>
                <c:pt idx="1">
                  <c:v>4629</c:v>
                </c:pt>
                <c:pt idx="2">
                  <c:v>14981</c:v>
                </c:pt>
                <c:pt idx="3">
                  <c:v>346</c:v>
                </c:pt>
                <c:pt idx="4">
                  <c:v>71</c:v>
                </c:pt>
                <c:pt idx="5">
                  <c:v>1100</c:v>
                </c:pt>
                <c:pt idx="6">
                  <c:v>1554</c:v>
                </c:pt>
                <c:pt idx="7">
                  <c:v>1880</c:v>
                </c:pt>
                <c:pt idx="8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163-45AE-9AA7-4D4CA0451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5CD42FF-3E63-4530-B8CF-121EC27F298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90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8F934C-8180-4781-A892-4872670DA6B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90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23" kern="1200">
        <a:solidFill>
          <a:schemeClr val="tx1"/>
        </a:solidFill>
        <a:latin typeface="Arial" charset="0"/>
        <a:ea typeface="+mn-ea"/>
        <a:cs typeface="Arial" charset="0"/>
      </a:defRPr>
    </a:lvl1pPr>
    <a:lvl2pPr marL="389626" algn="l" rtl="0" fontAlgn="base">
      <a:spcBef>
        <a:spcPct val="30000"/>
      </a:spcBef>
      <a:spcAft>
        <a:spcPct val="0"/>
      </a:spcAft>
      <a:defRPr sz="1023" kern="1200">
        <a:solidFill>
          <a:schemeClr val="tx1"/>
        </a:solidFill>
        <a:latin typeface="Arial" charset="0"/>
        <a:ea typeface="+mn-ea"/>
        <a:cs typeface="Arial" charset="0"/>
      </a:defRPr>
    </a:lvl2pPr>
    <a:lvl3pPr marL="779252" algn="l" rtl="0" fontAlgn="base">
      <a:spcBef>
        <a:spcPct val="30000"/>
      </a:spcBef>
      <a:spcAft>
        <a:spcPct val="0"/>
      </a:spcAft>
      <a:defRPr sz="1023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68878" algn="l" rtl="0" fontAlgn="base">
      <a:spcBef>
        <a:spcPct val="30000"/>
      </a:spcBef>
      <a:spcAft>
        <a:spcPct val="0"/>
      </a:spcAft>
      <a:defRPr sz="1023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58503" algn="l" rtl="0" fontAlgn="base">
      <a:spcBef>
        <a:spcPct val="30000"/>
      </a:spcBef>
      <a:spcAft>
        <a:spcPct val="0"/>
      </a:spcAft>
      <a:defRPr sz="1023" kern="1200">
        <a:solidFill>
          <a:schemeClr val="tx1"/>
        </a:solidFill>
        <a:latin typeface="Arial" charset="0"/>
        <a:ea typeface="+mn-ea"/>
        <a:cs typeface="Arial" charset="0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F5E7D3DF-48C0-4F4B-A136-FE7F80863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79C6E57-06B0-4D3D-B44D-BBD9C9C2E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BF4D0A05-C038-4F01-BD40-A134F8080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E1E6E8-23BD-40DD-861E-275D7A789F47}" type="slidenum">
              <a:rPr lang="de-DE" altLang="de-DE"/>
              <a:pPr/>
              <a:t>20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808D5430-4C1B-4DC7-839D-7E34D5A11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7A518B8-43F2-483C-B345-BD41667A0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3ECCBB75-D2A9-460F-B700-FECE77DD7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927682-1276-4ABF-ABCA-8DF0980E980B}" type="slidenum">
              <a:rPr lang="de-DE" altLang="de-DE">
                <a:solidFill>
                  <a:srgbClr val="000000"/>
                </a:solidFill>
                <a:latin typeface="Calibri" panose="020F0502020204030204" pitchFamily="34" charset="0"/>
              </a:rPr>
              <a:pPr/>
              <a:t>21</a:t>
            </a:fld>
            <a:endParaRPr lang="de-DE" alt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95A9C06E-C5A0-4CDF-A66A-38B9D9FE71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8C80881B-DF96-4922-AA15-C4D21C148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16032CAA-2BCE-4624-AE34-743A3F465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7E3899-BD26-40DB-913B-DB1D04E9B977}" type="slidenum">
              <a:rPr lang="de-DE" altLang="de-DE"/>
              <a:pPr/>
              <a:t>22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22E527F8-9A3F-4A5A-90F5-A7FE3EEFD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EA926401-7E7A-4E13-B499-65E6D7CF9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5EFB2C69-A60A-47A3-958C-ABEE3D9E6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EABE69-594A-4E4C-8D2E-857FD66A7933}" type="slidenum">
              <a:rPr lang="de-DE" altLang="de-DE"/>
              <a:pPr/>
              <a:t>23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, Rauten, mit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8"/>
          <a:stretch/>
        </p:blipFill>
        <p:spPr>
          <a:xfrm>
            <a:off x="0" y="1188000"/>
            <a:ext cx="7956000" cy="3601410"/>
          </a:xfrm>
          <a:prstGeom prst="rect">
            <a:avLst/>
          </a:prstGeom>
        </p:spPr>
      </p:pic>
      <p:sp>
        <p:nvSpPr>
          <p:cNvPr id="290867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132923" y="1584000"/>
            <a:ext cx="7379824" cy="1080000"/>
          </a:xfrm>
        </p:spPr>
        <p:txBody>
          <a:bodyPr lIns="91440" rIns="90000" anchor="b" anchorCtr="0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0868" name="Rectangle 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923" y="2880000"/>
            <a:ext cx="7385810" cy="1314450"/>
          </a:xfrm>
        </p:spPr>
        <p:txBody>
          <a:bodyPr lIns="91440" rIns="90000"/>
          <a:lstStyle>
            <a:lvl1pPr marL="0" indent="0">
              <a:buFont typeface="Webdings" pitchFamily="18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2841796" y="431053"/>
            <a:ext cx="512819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Polizeipräsidium </a:t>
            </a:r>
          </a:p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München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00" y="162000"/>
            <a:ext cx="864000" cy="8640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132923" y="4860406"/>
            <a:ext cx="7823077" cy="2180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www.polizei.bayern.de/muenchen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2" y="1187805"/>
            <a:ext cx="7920000" cy="5697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2922" y="1764000"/>
            <a:ext cx="385476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32922" y="2340000"/>
            <a:ext cx="3854769" cy="2432755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1800"/>
            </a:lvl1pPr>
            <a:lvl2pPr marL="557213" indent="-214313">
              <a:buFont typeface="Arial" charset="0"/>
              <a:buChar char="•"/>
              <a:defRPr sz="1500"/>
            </a:lvl2pPr>
            <a:lvl3pPr marL="857250" indent="-171450">
              <a:buFont typeface="Arial" charset="0"/>
              <a:buChar char="•"/>
              <a:defRPr sz="1350"/>
            </a:lvl3pPr>
            <a:lvl4pPr marL="1200150" indent="-171450">
              <a:buFont typeface="Arial" charset="0"/>
              <a:buChar char="•"/>
              <a:defRPr sz="1200"/>
            </a:lvl4pPr>
            <a:lvl5pPr marL="1543050" indent="-171450">
              <a:buFont typeface="Arial" charset="0"/>
              <a:buChar char="•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198153" y="1764000"/>
            <a:ext cx="385476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198152" y="2340000"/>
            <a:ext cx="3854769" cy="2432755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1800"/>
            </a:lvl1pPr>
            <a:lvl2pPr marL="557213" indent="-214313">
              <a:buFont typeface="Arial" charset="0"/>
              <a:buChar char="•"/>
              <a:defRPr sz="1500"/>
            </a:lvl2pPr>
            <a:lvl3pPr marL="857250" indent="-171450">
              <a:buFont typeface="Arial" charset="0"/>
              <a:buChar char="•"/>
              <a:defRPr sz="1350"/>
            </a:lvl3pPr>
            <a:lvl4pPr marL="1200150" indent="-171450">
              <a:buFont typeface="Arial" charset="0"/>
              <a:buChar char="•"/>
              <a:defRPr sz="1200"/>
            </a:lvl4pPr>
            <a:lvl5pPr marL="1543050" indent="-171450">
              <a:buFont typeface="Arial" charset="0"/>
              <a:buChar char="•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682539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1188000"/>
            <a:ext cx="7920000" cy="56911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268404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56016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1186249"/>
            <a:ext cx="3078110" cy="4590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23077" y="1186248"/>
            <a:ext cx="4729846" cy="3651421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2400"/>
            </a:lvl1pPr>
            <a:lvl2pPr marL="557213" indent="-214313">
              <a:buFont typeface="Arial" charset="0"/>
              <a:buChar char="•"/>
              <a:defRPr sz="2100"/>
            </a:lvl2pPr>
            <a:lvl3pPr marL="857250" indent="-171450">
              <a:buFont typeface="Arial" charset="0"/>
              <a:buChar char="•"/>
              <a:defRPr sz="1800"/>
            </a:lvl3pPr>
            <a:lvl4pPr marL="1200150" indent="-171450">
              <a:buFont typeface="Arial" charset="0"/>
              <a:buChar char="•"/>
              <a:defRPr sz="1500"/>
            </a:lvl4pPr>
            <a:lvl5pPr marL="1543050" indent="-171450">
              <a:buFont typeface="Arial" charset="0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2923" y="1717700"/>
            <a:ext cx="3078110" cy="31199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9494080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1187805"/>
            <a:ext cx="8884362" cy="56911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2923" y="1764000"/>
            <a:ext cx="8884362" cy="306426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1187805"/>
            <a:ext cx="8884362" cy="56911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2922" y="1764000"/>
            <a:ext cx="8884363" cy="3064262"/>
          </a:xfrm>
        </p:spPr>
        <p:txBody>
          <a:bodyPr/>
          <a:lstStyle>
            <a:lvl1pPr marL="257175" indent="-257175">
              <a:buFont typeface="Arial" charset="0"/>
              <a:buChar char="•"/>
              <a:defRPr/>
            </a:lvl1pPr>
            <a:lvl2pPr marL="557213" indent="-214313">
              <a:buFont typeface="Arial" charset="0"/>
              <a:buChar char="•"/>
              <a:defRPr/>
            </a:lvl2pPr>
            <a:lvl3pPr marL="857250" indent="-171450">
              <a:buFont typeface="Arial" charset="0"/>
              <a:buChar char="•"/>
              <a:defRPr/>
            </a:lvl3pPr>
            <a:lvl4pPr marL="1200150" indent="-171450">
              <a:buFont typeface="Arial" charset="0"/>
              <a:buChar char="•"/>
              <a:defRPr/>
            </a:lvl4pPr>
            <a:lvl5pPr marL="1543050" indent="-171450">
              <a:buFont typeface="Arial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9" y="1188000"/>
            <a:ext cx="8884799" cy="56911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200" y="1764000"/>
            <a:ext cx="4318298" cy="3102178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2100"/>
            </a:lvl1pPr>
            <a:lvl2pPr marL="557213" indent="-214313">
              <a:buFont typeface="Arial" charset="0"/>
              <a:buChar char="•"/>
              <a:defRPr sz="1800"/>
            </a:lvl2pPr>
            <a:lvl3pPr marL="857250" indent="-171450">
              <a:buFont typeface="Arial" charset="0"/>
              <a:buChar char="•"/>
              <a:defRPr sz="1500"/>
            </a:lvl3pPr>
            <a:lvl4pPr marL="1200150" indent="-171450">
              <a:buFont typeface="Arial" charset="0"/>
              <a:buChar char="•"/>
              <a:defRPr sz="1350"/>
            </a:lvl4pPr>
            <a:lvl5pPr marL="1543050" indent="-171450">
              <a:buFont typeface="Arial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9592" y="1764000"/>
            <a:ext cx="4318408" cy="3105150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2100"/>
            </a:lvl1pPr>
            <a:lvl2pPr marL="557213" indent="-214313">
              <a:buFont typeface="Arial" charset="0"/>
              <a:buChar char="•"/>
              <a:defRPr sz="1800"/>
            </a:lvl2pPr>
            <a:lvl3pPr marL="857250" indent="-171450">
              <a:buFont typeface="Arial" charset="0"/>
              <a:buChar char="•"/>
              <a:defRPr sz="1500"/>
            </a:lvl3pPr>
            <a:lvl4pPr marL="1200150" indent="-171450">
              <a:buFont typeface="Arial" charset="0"/>
              <a:buChar char="•"/>
              <a:defRPr sz="1350"/>
            </a:lvl4pPr>
            <a:lvl5pPr marL="1543050" indent="-171450">
              <a:buFont typeface="Arial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1" y="1187805"/>
            <a:ext cx="8885077" cy="5697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2922" y="1764000"/>
            <a:ext cx="431857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32922" y="2340000"/>
            <a:ext cx="4318576" cy="2432755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1800"/>
            </a:lvl1pPr>
            <a:lvl2pPr marL="557213" indent="-214313">
              <a:buFont typeface="Arial" charset="0"/>
              <a:buChar char="•"/>
              <a:defRPr sz="1500"/>
            </a:lvl2pPr>
            <a:lvl3pPr marL="857250" indent="-171450">
              <a:buFont typeface="Arial" charset="0"/>
              <a:buChar char="•"/>
              <a:defRPr sz="1350"/>
            </a:lvl3pPr>
            <a:lvl4pPr marL="1200150" indent="-171450">
              <a:buFont typeface="Arial" charset="0"/>
              <a:buChar char="•"/>
              <a:defRPr sz="1200"/>
            </a:lvl4pPr>
            <a:lvl5pPr marL="1543050" indent="-171450">
              <a:buFont typeface="Arial" charset="0"/>
              <a:buChar char="•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99591" y="1764000"/>
            <a:ext cx="431840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99591" y="2340000"/>
            <a:ext cx="4318408" cy="2432755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1800"/>
            </a:lvl1pPr>
            <a:lvl2pPr marL="557213" indent="-214313">
              <a:buFont typeface="Arial" charset="0"/>
              <a:buChar char="•"/>
              <a:defRPr sz="1500"/>
            </a:lvl2pPr>
            <a:lvl3pPr marL="857250" indent="-171450">
              <a:buFont typeface="Arial" charset="0"/>
              <a:buChar char="•"/>
              <a:defRPr sz="1350"/>
            </a:lvl3pPr>
            <a:lvl4pPr marL="1200150" indent="-171450">
              <a:buFont typeface="Arial" charset="0"/>
              <a:buChar char="•"/>
              <a:defRPr sz="1200"/>
            </a:lvl4pPr>
            <a:lvl5pPr marL="1543050" indent="-171450">
              <a:buFont typeface="Arial" charset="0"/>
              <a:buChar char="•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1188000"/>
            <a:ext cx="8885076" cy="5691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, Rauten, ohne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"/>
          <a:stretch/>
        </p:blipFill>
        <p:spPr>
          <a:xfrm>
            <a:off x="0" y="1188000"/>
            <a:ext cx="7956000" cy="3955500"/>
          </a:xfrm>
          <a:prstGeom prst="rect">
            <a:avLst/>
          </a:prstGeom>
        </p:spPr>
      </p:pic>
      <p:sp>
        <p:nvSpPr>
          <p:cNvPr id="290867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132923" y="1584000"/>
            <a:ext cx="7379824" cy="1080000"/>
          </a:xfrm>
        </p:spPr>
        <p:txBody>
          <a:bodyPr lIns="91440" rIns="90000" anchor="b" anchorCtr="0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0868" name="Rectangle 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923" y="2880000"/>
            <a:ext cx="7385810" cy="1314450"/>
          </a:xfrm>
        </p:spPr>
        <p:txBody>
          <a:bodyPr lIns="91440" rIns="90000"/>
          <a:lstStyle>
            <a:lvl1pPr marL="0" indent="0">
              <a:buFont typeface="Webdings" pitchFamily="18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2841796" y="431053"/>
            <a:ext cx="512819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Polizeipräsidium </a:t>
            </a:r>
          </a:p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München</a:t>
            </a:r>
          </a:p>
        </p:txBody>
      </p:sp>
      <p:pic>
        <p:nvPicPr>
          <p:cNvPr id="10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00" y="162000"/>
            <a:ext cx="864000" cy="864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1186249"/>
            <a:ext cx="3340378" cy="4590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4688" y="1186248"/>
            <a:ext cx="5353311" cy="3651421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2400"/>
            </a:lvl1pPr>
            <a:lvl2pPr marL="557213" indent="-214313">
              <a:buFont typeface="Arial" charset="0"/>
              <a:buChar char="•"/>
              <a:defRPr sz="2100"/>
            </a:lvl2pPr>
            <a:lvl3pPr marL="857250" indent="-171450">
              <a:buFont typeface="Arial" charset="0"/>
              <a:buChar char="•"/>
              <a:defRPr sz="1800"/>
            </a:lvl3pPr>
            <a:lvl4pPr marL="1200150" indent="-171450">
              <a:buFont typeface="Arial" charset="0"/>
              <a:buChar char="•"/>
              <a:defRPr sz="1500"/>
            </a:lvl4pPr>
            <a:lvl5pPr marL="1543050" indent="-171450">
              <a:buFont typeface="Arial" charset="0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2922" y="1717700"/>
            <a:ext cx="3340379" cy="31199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ochforma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171450"/>
            <a:ext cx="4754880" cy="474345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 algn="ctr" rtl="0" eaLnBrk="1" latinLnBrk="0" hangingPunct="1">
              <a:spcBef>
                <a:spcPct val="20000"/>
              </a:spcBef>
              <a:defRPr kumimoji="0" lang="de-DE"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de-DE" noProof="0"/>
              <a:t>Bild auf Platzhalter ziehen oder durch Klicken auf Symbol hinzufügen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171450"/>
            <a:ext cx="3200400" cy="2857500"/>
          </a:xfrm>
        </p:spPr>
        <p:txBody>
          <a:bodyPr tIns="91440" bIns="91440"/>
          <a:lstStyle>
            <a:lvl1pPr marL="0" marR="0" indent="0" algn="l" eaLnBrk="1" latinLnBrk="0" hangingPunct="1">
              <a:buFontTx/>
              <a:buNone/>
              <a:defRPr kumimoji="0" lang="de-DE" sz="1500" i="0"/>
            </a:lvl1pPr>
            <a:extLst/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F5D5BF-4FA7-4BE3-B821-11E3C309D74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E65D44-DC3F-4F09-9236-B75CE6F573E9}" type="datetimeFigureOut">
              <a:rPr lang="de-DE"/>
              <a:pPr>
                <a:defRPr/>
              </a:pPr>
              <a:t>16.01.2024</a:t>
            </a:fld>
            <a:endParaRPr lang="de-DE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FE03B65-F7A6-4781-9B74-5E655F79CA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0C957C-D302-42C3-82A5-CBF1CD8BBF5A}" type="slidenum">
              <a:rPr lang="de-DE" altLang="de-DE"/>
              <a:pPr/>
              <a:t>‹Nr.›</a:t>
            </a:fld>
            <a:endParaRPr lang="de-DE" altLang="de-DE">
              <a:solidFill>
                <a:srgbClr val="898989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8E6E9FA-D05B-4128-81E2-7360E7DEA0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283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bum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37E5BB63-FC3E-45D2-82DE-626F44617ED9}"/>
              </a:ext>
            </a:extLst>
          </p:cNvPr>
          <p:cNvSpPr/>
          <p:nvPr userDrawn="1"/>
        </p:nvSpPr>
        <p:spPr>
          <a:xfrm>
            <a:off x="7162800" y="102394"/>
            <a:ext cx="228600" cy="3943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45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A7E8859-6B05-4AAC-B59C-94D8AE81E34B}"/>
              </a:ext>
            </a:extLst>
          </p:cNvPr>
          <p:cNvSpPr/>
          <p:nvPr userDrawn="1"/>
        </p:nvSpPr>
        <p:spPr>
          <a:xfrm>
            <a:off x="7467600" y="100013"/>
            <a:ext cx="1447800" cy="394335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45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228600" y="4100512"/>
            <a:ext cx="8672946" cy="928688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de-DE" sz="3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14300"/>
            <a:ext cx="6858000" cy="3929634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defRPr kumimoji="0" lang="de-DE" sz="15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de-DE" noProof="0"/>
              <a:t>Bild auf Platzhalter ziehen oder durch Klicken auf Symbol hinzufügen</a:t>
            </a:r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/>
          </p:nvPr>
        </p:nvSpPr>
        <p:spPr>
          <a:xfrm rot="16200000">
            <a:off x="6019800" y="1562100"/>
            <a:ext cx="38862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de-DE"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C2D2D73-0669-42D0-9BA8-E34541079B4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A41CA-F6FF-4CDA-8CBA-255F169FDDB6}" type="datetimeFigureOut">
              <a:rPr lang="de-DE"/>
              <a:pPr>
                <a:defRPr/>
              </a:pPr>
              <a:t>16.01.2024</a:t>
            </a:fld>
            <a:endParaRPr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C68EA03-E79C-4499-9967-DD16A0FC4C6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0F2FB64-0852-4B53-BFE3-B393AC1E1D22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C63700B-E583-4DB5-8BA1-2C820DEF481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 rot="16200000">
            <a:off x="7662864" y="2728516"/>
            <a:ext cx="22002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33979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1187805"/>
            <a:ext cx="8884362" cy="56911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2923" y="1764000"/>
            <a:ext cx="8884362" cy="306426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5882988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1187805"/>
            <a:ext cx="8884362" cy="56911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2922" y="1764000"/>
            <a:ext cx="8884363" cy="3064262"/>
          </a:xfrm>
        </p:spPr>
        <p:txBody>
          <a:bodyPr/>
          <a:lstStyle>
            <a:lvl1pPr marL="257175" indent="-257175">
              <a:buFont typeface="Arial" charset="0"/>
              <a:buChar char="•"/>
              <a:defRPr/>
            </a:lvl1pPr>
            <a:lvl2pPr marL="557213" indent="-214313">
              <a:buFont typeface="Arial" charset="0"/>
              <a:buChar char="•"/>
              <a:defRPr/>
            </a:lvl2pPr>
            <a:lvl3pPr marL="857250" indent="-171450">
              <a:buFont typeface="Arial" charset="0"/>
              <a:buChar char="•"/>
              <a:defRPr/>
            </a:lvl3pPr>
            <a:lvl4pPr marL="1200150" indent="-171450">
              <a:buFont typeface="Arial" charset="0"/>
              <a:buChar char="•"/>
              <a:defRPr/>
            </a:lvl4pPr>
            <a:lvl5pPr marL="1543050" indent="-171450">
              <a:buFont typeface="Arial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2004388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9" y="1188000"/>
            <a:ext cx="8884799" cy="56911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200" y="1764000"/>
            <a:ext cx="4318298" cy="3102178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2100"/>
            </a:lvl1pPr>
            <a:lvl2pPr marL="557213" indent="-214313">
              <a:buFont typeface="Arial" charset="0"/>
              <a:buChar char="•"/>
              <a:defRPr sz="1800"/>
            </a:lvl2pPr>
            <a:lvl3pPr marL="857250" indent="-171450">
              <a:buFont typeface="Arial" charset="0"/>
              <a:buChar char="•"/>
              <a:defRPr sz="1500"/>
            </a:lvl3pPr>
            <a:lvl4pPr marL="1200150" indent="-171450">
              <a:buFont typeface="Arial" charset="0"/>
              <a:buChar char="•"/>
              <a:defRPr sz="1350"/>
            </a:lvl4pPr>
            <a:lvl5pPr marL="1543050" indent="-171450">
              <a:buFont typeface="Arial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9592" y="1764000"/>
            <a:ext cx="4318408" cy="3105150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2100"/>
            </a:lvl1pPr>
            <a:lvl2pPr marL="557213" indent="-214313">
              <a:buFont typeface="Arial" charset="0"/>
              <a:buChar char="•"/>
              <a:defRPr sz="1800"/>
            </a:lvl2pPr>
            <a:lvl3pPr marL="857250" indent="-171450">
              <a:buFont typeface="Arial" charset="0"/>
              <a:buChar char="•"/>
              <a:defRPr sz="1500"/>
            </a:lvl3pPr>
            <a:lvl4pPr marL="1200150" indent="-171450">
              <a:buFont typeface="Arial" charset="0"/>
              <a:buChar char="•"/>
              <a:defRPr sz="1350"/>
            </a:lvl4pPr>
            <a:lvl5pPr marL="1543050" indent="-171450">
              <a:buFont typeface="Arial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217104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1" y="1187805"/>
            <a:ext cx="8885077" cy="5697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2922" y="1764000"/>
            <a:ext cx="431857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32922" y="2340000"/>
            <a:ext cx="4318576" cy="2432755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1800"/>
            </a:lvl1pPr>
            <a:lvl2pPr marL="557213" indent="-214313">
              <a:buFont typeface="Arial" charset="0"/>
              <a:buChar char="•"/>
              <a:defRPr sz="1500"/>
            </a:lvl2pPr>
            <a:lvl3pPr marL="857250" indent="-171450">
              <a:buFont typeface="Arial" charset="0"/>
              <a:buChar char="•"/>
              <a:defRPr sz="1350"/>
            </a:lvl3pPr>
            <a:lvl4pPr marL="1200150" indent="-171450">
              <a:buFont typeface="Arial" charset="0"/>
              <a:buChar char="•"/>
              <a:defRPr sz="1200"/>
            </a:lvl4pPr>
            <a:lvl5pPr marL="1543050" indent="-171450">
              <a:buFont typeface="Arial" charset="0"/>
              <a:buChar char="•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99591" y="1764000"/>
            <a:ext cx="431840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99591" y="2340000"/>
            <a:ext cx="4318408" cy="2432755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1800"/>
            </a:lvl1pPr>
            <a:lvl2pPr marL="557213" indent="-214313">
              <a:buFont typeface="Arial" charset="0"/>
              <a:buChar char="•"/>
              <a:defRPr sz="1500"/>
            </a:lvl2pPr>
            <a:lvl3pPr marL="857250" indent="-171450">
              <a:buFont typeface="Arial" charset="0"/>
              <a:buChar char="•"/>
              <a:defRPr sz="1350"/>
            </a:lvl3pPr>
            <a:lvl4pPr marL="1200150" indent="-171450">
              <a:buFont typeface="Arial" charset="0"/>
              <a:buChar char="•"/>
              <a:defRPr sz="1200"/>
            </a:lvl4pPr>
            <a:lvl5pPr marL="1543050" indent="-171450">
              <a:buFont typeface="Arial" charset="0"/>
              <a:buChar char="•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9184709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1188000"/>
            <a:ext cx="8885076" cy="5691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270834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58963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1186249"/>
            <a:ext cx="3340378" cy="4590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4688" y="1186248"/>
            <a:ext cx="5353311" cy="3651421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2400"/>
            </a:lvl1pPr>
            <a:lvl2pPr marL="557213" indent="-214313">
              <a:buFont typeface="Arial" charset="0"/>
              <a:buChar char="•"/>
              <a:defRPr sz="2100"/>
            </a:lvl2pPr>
            <a:lvl3pPr marL="857250" indent="-171450">
              <a:buFont typeface="Arial" charset="0"/>
              <a:buChar char="•"/>
              <a:defRPr sz="1800"/>
            </a:lvl3pPr>
            <a:lvl4pPr marL="1200150" indent="-171450">
              <a:buFont typeface="Arial" charset="0"/>
              <a:buChar char="•"/>
              <a:defRPr sz="1500"/>
            </a:lvl4pPr>
            <a:lvl5pPr marL="1543050" indent="-171450">
              <a:buFont typeface="Arial" charset="0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2922" y="1717700"/>
            <a:ext cx="3340379" cy="31199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773190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, neutral, mit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-1" y="1188000"/>
            <a:ext cx="7956000" cy="3600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2100" b="1"/>
          </a:p>
        </p:txBody>
      </p:sp>
      <p:sp>
        <p:nvSpPr>
          <p:cNvPr id="290867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132923" y="1584000"/>
            <a:ext cx="7379824" cy="1080000"/>
          </a:xfrm>
        </p:spPr>
        <p:txBody>
          <a:bodyPr lIns="91440" rIns="90000" anchor="b" anchorCtr="0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0868" name="Rectangle 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923" y="2880000"/>
            <a:ext cx="7385810" cy="1314450"/>
          </a:xfrm>
        </p:spPr>
        <p:txBody>
          <a:bodyPr lIns="91440" rIns="90000"/>
          <a:lstStyle>
            <a:lvl1pPr marL="0" indent="0">
              <a:buFont typeface="Webdings" pitchFamily="18" charset="2"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132923" y="4860406"/>
            <a:ext cx="7823077" cy="2180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www.polizei.bayern.de/muenchen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2841796" y="431053"/>
            <a:ext cx="512819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Polizeipräsidium </a:t>
            </a:r>
          </a:p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München</a:t>
            </a:r>
          </a:p>
        </p:txBody>
      </p:sp>
      <p:pic>
        <p:nvPicPr>
          <p:cNvPr id="13" name="Bil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00" y="162000"/>
            <a:ext cx="864000" cy="864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, Rauten, mit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8"/>
          <a:stretch/>
        </p:blipFill>
        <p:spPr>
          <a:xfrm>
            <a:off x="0" y="1188000"/>
            <a:ext cx="7956000" cy="3601410"/>
          </a:xfrm>
          <a:prstGeom prst="rect">
            <a:avLst/>
          </a:prstGeom>
        </p:spPr>
      </p:pic>
      <p:sp>
        <p:nvSpPr>
          <p:cNvPr id="290867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132923" y="1584000"/>
            <a:ext cx="7379824" cy="1080000"/>
          </a:xfrm>
        </p:spPr>
        <p:txBody>
          <a:bodyPr lIns="91440" rIns="90000" anchor="b" anchorCtr="0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0868" name="Rectangle 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923" y="2880000"/>
            <a:ext cx="7385810" cy="1314450"/>
          </a:xfrm>
        </p:spPr>
        <p:txBody>
          <a:bodyPr lIns="91440" rIns="90000"/>
          <a:lstStyle>
            <a:lvl1pPr marL="0" indent="0">
              <a:buFont typeface="Webdings" pitchFamily="18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2841796" y="431053"/>
            <a:ext cx="512819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Polizeipräsidium </a:t>
            </a:r>
          </a:p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München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00" y="162000"/>
            <a:ext cx="864000" cy="8640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132923" y="4860406"/>
            <a:ext cx="7823077" cy="2180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www.polizei.bayern.de/muenchen</a:t>
            </a:r>
          </a:p>
        </p:txBody>
      </p:sp>
    </p:spTree>
    <p:extLst>
      <p:ext uri="{BB962C8B-B14F-4D97-AF65-F5344CB8AC3E}">
        <p14:creationId xmlns:p14="http://schemas.microsoft.com/office/powerpoint/2010/main" val="366266721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, Rauten, ohne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"/>
          <a:stretch/>
        </p:blipFill>
        <p:spPr>
          <a:xfrm>
            <a:off x="0" y="1188000"/>
            <a:ext cx="7956000" cy="3955500"/>
          </a:xfrm>
          <a:prstGeom prst="rect">
            <a:avLst/>
          </a:prstGeom>
        </p:spPr>
      </p:pic>
      <p:sp>
        <p:nvSpPr>
          <p:cNvPr id="290867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132923" y="1584000"/>
            <a:ext cx="7379824" cy="1080000"/>
          </a:xfrm>
        </p:spPr>
        <p:txBody>
          <a:bodyPr lIns="91440" rIns="90000" anchor="b" anchorCtr="0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0868" name="Rectangle 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923" y="2880000"/>
            <a:ext cx="7385810" cy="1314450"/>
          </a:xfrm>
        </p:spPr>
        <p:txBody>
          <a:bodyPr lIns="91440" rIns="90000"/>
          <a:lstStyle>
            <a:lvl1pPr marL="0" indent="0">
              <a:buFont typeface="Webdings" pitchFamily="18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2841796" y="431053"/>
            <a:ext cx="512819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Polizeipräsidium </a:t>
            </a:r>
          </a:p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München</a:t>
            </a:r>
          </a:p>
        </p:txBody>
      </p:sp>
      <p:pic>
        <p:nvPicPr>
          <p:cNvPr id="10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00" y="16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0762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, neutral, mit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-1" y="1188000"/>
            <a:ext cx="7956000" cy="3600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2100" b="1"/>
          </a:p>
        </p:txBody>
      </p:sp>
      <p:sp>
        <p:nvSpPr>
          <p:cNvPr id="290867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132923" y="1584000"/>
            <a:ext cx="7379824" cy="1080000"/>
          </a:xfrm>
        </p:spPr>
        <p:txBody>
          <a:bodyPr lIns="91440" rIns="90000" anchor="b" anchorCtr="0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0868" name="Rectangle 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923" y="2880000"/>
            <a:ext cx="7385810" cy="1314450"/>
          </a:xfrm>
        </p:spPr>
        <p:txBody>
          <a:bodyPr lIns="91440" rIns="90000"/>
          <a:lstStyle>
            <a:lvl1pPr marL="0" indent="0">
              <a:buFont typeface="Webdings" pitchFamily="18" charset="2"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132923" y="4860406"/>
            <a:ext cx="7823077" cy="2180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www.polizei.bayern.de/muenchen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2841796" y="431053"/>
            <a:ext cx="512819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Polizeipräsidium </a:t>
            </a:r>
          </a:p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München</a:t>
            </a:r>
          </a:p>
        </p:txBody>
      </p:sp>
      <p:pic>
        <p:nvPicPr>
          <p:cNvPr id="13" name="Bil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00" y="16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406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, neutral, ohne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-1" y="1188000"/>
            <a:ext cx="7956000" cy="39555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2100" b="1"/>
          </a:p>
        </p:txBody>
      </p:sp>
      <p:sp>
        <p:nvSpPr>
          <p:cNvPr id="290867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132923" y="1584000"/>
            <a:ext cx="7379824" cy="1080000"/>
          </a:xfrm>
        </p:spPr>
        <p:txBody>
          <a:bodyPr lIns="91440" rIns="90000" anchor="b" anchorCtr="0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0868" name="Rectangle 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923" y="2880000"/>
            <a:ext cx="7385810" cy="1314450"/>
          </a:xfrm>
        </p:spPr>
        <p:txBody>
          <a:bodyPr lIns="91440" rIns="90000"/>
          <a:lstStyle>
            <a:lvl1pPr marL="0" indent="0">
              <a:buFont typeface="Webdings" pitchFamily="18" charset="2"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841796" y="431053"/>
            <a:ext cx="512819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Polizeipräsidium </a:t>
            </a:r>
          </a:p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München</a:t>
            </a:r>
          </a:p>
        </p:txBody>
      </p:sp>
      <p:pic>
        <p:nvPicPr>
          <p:cNvPr id="11" name="Bil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00" y="16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978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, Polizeistern, mir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" t="703"/>
          <a:stretch/>
        </p:blipFill>
        <p:spPr>
          <a:xfrm>
            <a:off x="0" y="1188000"/>
            <a:ext cx="7935894" cy="3601410"/>
          </a:xfrm>
          <a:prstGeom prst="rect">
            <a:avLst/>
          </a:prstGeom>
        </p:spPr>
      </p:pic>
      <p:sp>
        <p:nvSpPr>
          <p:cNvPr id="290867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132923" y="1584000"/>
            <a:ext cx="4935263" cy="1080000"/>
          </a:xfrm>
        </p:spPr>
        <p:txBody>
          <a:bodyPr lIns="91440" rIns="90000" anchor="b" anchorCtr="0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0868" name="Rectangle 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923" y="2880000"/>
            <a:ext cx="4935263" cy="1314450"/>
          </a:xfrm>
        </p:spPr>
        <p:txBody>
          <a:bodyPr lIns="91440" rIns="90000"/>
          <a:lstStyle>
            <a:lvl1pPr marL="0" indent="0">
              <a:buFont typeface="Webdings" pitchFamily="18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132923" y="4860406"/>
            <a:ext cx="7823077" cy="2180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www.polizei.bayern.de/muenchen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2841796" y="431053"/>
            <a:ext cx="512819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Polizeipräsidium </a:t>
            </a:r>
          </a:p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München</a:t>
            </a:r>
          </a:p>
        </p:txBody>
      </p:sp>
      <p:pic>
        <p:nvPicPr>
          <p:cNvPr id="13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00" y="16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6638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, Polizeistern, ohne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640" r="2081"/>
          <a:stretch/>
        </p:blipFill>
        <p:spPr>
          <a:xfrm>
            <a:off x="0" y="1188000"/>
            <a:ext cx="7935894" cy="3955500"/>
          </a:xfrm>
          <a:prstGeom prst="rect">
            <a:avLst/>
          </a:prstGeom>
        </p:spPr>
      </p:pic>
      <p:sp>
        <p:nvSpPr>
          <p:cNvPr id="290867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132923" y="1584000"/>
            <a:ext cx="4935263" cy="1080000"/>
          </a:xfrm>
        </p:spPr>
        <p:txBody>
          <a:bodyPr lIns="91440" rIns="90000" anchor="b" anchorCtr="0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0868" name="Rectangle 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923" y="2880000"/>
            <a:ext cx="4935263" cy="1314450"/>
          </a:xfrm>
        </p:spPr>
        <p:txBody>
          <a:bodyPr lIns="91440" rIns="90000"/>
          <a:lstStyle>
            <a:lvl1pPr marL="0" indent="0">
              <a:buFont typeface="Webdings" pitchFamily="18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841796" y="431053"/>
            <a:ext cx="512819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Polizeipräsidium </a:t>
            </a:r>
          </a:p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München</a:t>
            </a:r>
          </a:p>
        </p:txBody>
      </p:sp>
      <p:pic>
        <p:nvPicPr>
          <p:cNvPr id="11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00" y="16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1996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1187805"/>
            <a:ext cx="7920000" cy="56911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2923" y="1764000"/>
            <a:ext cx="7920000" cy="306426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4185255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1187805"/>
            <a:ext cx="7920000" cy="56911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2923" y="1764000"/>
            <a:ext cx="7920000" cy="3064262"/>
          </a:xfrm>
        </p:spPr>
        <p:txBody>
          <a:bodyPr/>
          <a:lstStyle>
            <a:lvl1pPr marL="257175" indent="-257175">
              <a:buFont typeface="Arial" charset="0"/>
              <a:buChar char="•"/>
              <a:defRPr/>
            </a:lvl1pPr>
            <a:lvl2pPr marL="557213" indent="-214313">
              <a:buFont typeface="Arial" charset="0"/>
              <a:buChar char="•"/>
              <a:defRPr/>
            </a:lvl2pPr>
            <a:lvl3pPr marL="857250" indent="-171450">
              <a:buFont typeface="Arial" charset="0"/>
              <a:buChar char="•"/>
              <a:defRPr/>
            </a:lvl3pPr>
            <a:lvl4pPr marL="1200150" indent="-171450">
              <a:buFont typeface="Arial" charset="0"/>
              <a:buChar char="•"/>
              <a:defRPr/>
            </a:lvl4pPr>
            <a:lvl5pPr marL="1543050" indent="-171450">
              <a:buFont typeface="Arial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9298652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" y="1188000"/>
            <a:ext cx="7920000" cy="56911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200" y="1764000"/>
            <a:ext cx="3854769" cy="3102178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2100"/>
            </a:lvl1pPr>
            <a:lvl2pPr marL="557213" indent="-214313">
              <a:buFont typeface="Arial" charset="0"/>
              <a:buChar char="•"/>
              <a:defRPr sz="1800"/>
            </a:lvl2pPr>
            <a:lvl3pPr marL="857250" indent="-171450">
              <a:buFont typeface="Arial" charset="0"/>
              <a:buChar char="•"/>
              <a:defRPr sz="1500"/>
            </a:lvl3pPr>
            <a:lvl4pPr marL="1200150" indent="-171450">
              <a:buFont typeface="Arial" charset="0"/>
              <a:buChar char="•"/>
              <a:defRPr sz="1350"/>
            </a:lvl4pPr>
            <a:lvl5pPr marL="1543050" indent="-171450">
              <a:buFont typeface="Arial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11446" y="1764000"/>
            <a:ext cx="3841477" cy="3105150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2100"/>
            </a:lvl1pPr>
            <a:lvl2pPr marL="557213" indent="-214313">
              <a:buFont typeface="Arial" charset="0"/>
              <a:buChar char="•"/>
              <a:defRPr sz="1800"/>
            </a:lvl2pPr>
            <a:lvl3pPr marL="857250" indent="-171450">
              <a:buFont typeface="Arial" charset="0"/>
              <a:buChar char="•"/>
              <a:defRPr sz="1500"/>
            </a:lvl3pPr>
            <a:lvl4pPr marL="1200150" indent="-171450">
              <a:buFont typeface="Arial" charset="0"/>
              <a:buChar char="•"/>
              <a:defRPr sz="1350"/>
            </a:lvl4pPr>
            <a:lvl5pPr marL="1543050" indent="-171450">
              <a:buFont typeface="Arial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7483008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2" y="1187805"/>
            <a:ext cx="7920000" cy="5697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2922" y="1764000"/>
            <a:ext cx="385476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32922" y="2340000"/>
            <a:ext cx="3854769" cy="2432755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1800"/>
            </a:lvl1pPr>
            <a:lvl2pPr marL="557213" indent="-214313">
              <a:buFont typeface="Arial" charset="0"/>
              <a:buChar char="•"/>
              <a:defRPr sz="1500"/>
            </a:lvl2pPr>
            <a:lvl3pPr marL="857250" indent="-171450">
              <a:buFont typeface="Arial" charset="0"/>
              <a:buChar char="•"/>
              <a:defRPr sz="1350"/>
            </a:lvl3pPr>
            <a:lvl4pPr marL="1200150" indent="-171450">
              <a:buFont typeface="Arial" charset="0"/>
              <a:buChar char="•"/>
              <a:defRPr sz="1200"/>
            </a:lvl4pPr>
            <a:lvl5pPr marL="1543050" indent="-171450">
              <a:buFont typeface="Arial" charset="0"/>
              <a:buChar char="•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198153" y="1764000"/>
            <a:ext cx="385476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198152" y="2340000"/>
            <a:ext cx="3854769" cy="2432755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1800"/>
            </a:lvl1pPr>
            <a:lvl2pPr marL="557213" indent="-214313">
              <a:buFont typeface="Arial" charset="0"/>
              <a:buChar char="•"/>
              <a:defRPr sz="1500"/>
            </a:lvl2pPr>
            <a:lvl3pPr marL="857250" indent="-171450">
              <a:buFont typeface="Arial" charset="0"/>
              <a:buChar char="•"/>
              <a:defRPr sz="1350"/>
            </a:lvl3pPr>
            <a:lvl4pPr marL="1200150" indent="-171450">
              <a:buFont typeface="Arial" charset="0"/>
              <a:buChar char="•"/>
              <a:defRPr sz="1200"/>
            </a:lvl4pPr>
            <a:lvl5pPr marL="1543050" indent="-171450">
              <a:buFont typeface="Arial" charset="0"/>
              <a:buChar char="•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2614286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, neutral, ohne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-1" y="1188000"/>
            <a:ext cx="7956000" cy="39555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2100" b="1"/>
          </a:p>
        </p:txBody>
      </p:sp>
      <p:sp>
        <p:nvSpPr>
          <p:cNvPr id="290867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132923" y="1584000"/>
            <a:ext cx="7379824" cy="1080000"/>
          </a:xfrm>
        </p:spPr>
        <p:txBody>
          <a:bodyPr lIns="91440" rIns="90000" anchor="b" anchorCtr="0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0868" name="Rectangle 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923" y="2880000"/>
            <a:ext cx="7385810" cy="1314450"/>
          </a:xfrm>
        </p:spPr>
        <p:txBody>
          <a:bodyPr lIns="91440" rIns="90000"/>
          <a:lstStyle>
            <a:lvl1pPr marL="0" indent="0">
              <a:buFont typeface="Webdings" pitchFamily="18" charset="2"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841796" y="431053"/>
            <a:ext cx="512819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Polizeipräsidium </a:t>
            </a:r>
          </a:p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München</a:t>
            </a:r>
          </a:p>
        </p:txBody>
      </p:sp>
      <p:pic>
        <p:nvPicPr>
          <p:cNvPr id="11" name="Bil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00" y="162000"/>
            <a:ext cx="864000" cy="864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1188000"/>
            <a:ext cx="7920000" cy="56911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868519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71507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1186249"/>
            <a:ext cx="3078110" cy="4590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23077" y="1186248"/>
            <a:ext cx="4729846" cy="3651421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2400"/>
            </a:lvl1pPr>
            <a:lvl2pPr marL="557213" indent="-214313">
              <a:buFont typeface="Arial" charset="0"/>
              <a:buChar char="•"/>
              <a:defRPr sz="2100"/>
            </a:lvl2pPr>
            <a:lvl3pPr marL="857250" indent="-171450">
              <a:buFont typeface="Arial" charset="0"/>
              <a:buChar char="•"/>
              <a:defRPr sz="1800"/>
            </a:lvl3pPr>
            <a:lvl4pPr marL="1200150" indent="-171450">
              <a:buFont typeface="Arial" charset="0"/>
              <a:buChar char="•"/>
              <a:defRPr sz="1500"/>
            </a:lvl4pPr>
            <a:lvl5pPr marL="1543050" indent="-171450">
              <a:buFont typeface="Arial" charset="0"/>
              <a:buChar char="•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2923" y="1717700"/>
            <a:ext cx="3078110" cy="31199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36405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, Polizeistern, mir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" t="703"/>
          <a:stretch/>
        </p:blipFill>
        <p:spPr>
          <a:xfrm>
            <a:off x="0" y="1188000"/>
            <a:ext cx="7935894" cy="3601410"/>
          </a:xfrm>
          <a:prstGeom prst="rect">
            <a:avLst/>
          </a:prstGeom>
        </p:spPr>
      </p:pic>
      <p:sp>
        <p:nvSpPr>
          <p:cNvPr id="290867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132923" y="1584000"/>
            <a:ext cx="4935263" cy="1080000"/>
          </a:xfrm>
        </p:spPr>
        <p:txBody>
          <a:bodyPr lIns="91440" rIns="90000" anchor="b" anchorCtr="0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0868" name="Rectangle 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923" y="2880000"/>
            <a:ext cx="4935263" cy="1314450"/>
          </a:xfrm>
        </p:spPr>
        <p:txBody>
          <a:bodyPr lIns="91440" rIns="90000"/>
          <a:lstStyle>
            <a:lvl1pPr marL="0" indent="0">
              <a:buFont typeface="Webdings" pitchFamily="18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132923" y="4860406"/>
            <a:ext cx="7823077" cy="2180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www.polizei.bayern.de/muenchen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2841796" y="431053"/>
            <a:ext cx="512819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Polizeipräsidium </a:t>
            </a:r>
          </a:p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München</a:t>
            </a:r>
          </a:p>
        </p:txBody>
      </p:sp>
      <p:pic>
        <p:nvPicPr>
          <p:cNvPr id="13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00" y="162000"/>
            <a:ext cx="864000" cy="864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, Polizeistern, ohne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640" r="2081"/>
          <a:stretch/>
        </p:blipFill>
        <p:spPr>
          <a:xfrm>
            <a:off x="0" y="1188000"/>
            <a:ext cx="7935894" cy="3955500"/>
          </a:xfrm>
          <a:prstGeom prst="rect">
            <a:avLst/>
          </a:prstGeom>
        </p:spPr>
      </p:pic>
      <p:sp>
        <p:nvSpPr>
          <p:cNvPr id="290867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132923" y="1584000"/>
            <a:ext cx="4935263" cy="1080000"/>
          </a:xfrm>
        </p:spPr>
        <p:txBody>
          <a:bodyPr lIns="91440" rIns="90000" anchor="b" anchorCtr="0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0868" name="Rectangle 5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923" y="2880000"/>
            <a:ext cx="4935263" cy="1314450"/>
          </a:xfrm>
        </p:spPr>
        <p:txBody>
          <a:bodyPr lIns="91440" rIns="90000"/>
          <a:lstStyle>
            <a:lvl1pPr marL="0" indent="0">
              <a:buFont typeface="Webdings" pitchFamily="18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841796" y="431053"/>
            <a:ext cx="5128198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Polizeipräsidium </a:t>
            </a:r>
          </a:p>
          <a:p>
            <a:pPr algn="r">
              <a:lnSpc>
                <a:spcPts val="1700"/>
              </a:lnSpc>
            </a:pPr>
            <a:r>
              <a:rPr lang="de-DE" sz="1600" baseline="0" dirty="0">
                <a:solidFill>
                  <a:schemeClr val="accent1"/>
                </a:solidFill>
                <a:latin typeface="Source Sans Pro" charset="0"/>
              </a:rPr>
              <a:t>München</a:t>
            </a:r>
          </a:p>
        </p:txBody>
      </p:sp>
      <p:pic>
        <p:nvPicPr>
          <p:cNvPr id="11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00" y="162000"/>
            <a:ext cx="864000" cy="864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1187805"/>
            <a:ext cx="7920000" cy="56911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2923" y="1764000"/>
            <a:ext cx="7920000" cy="306426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1187805"/>
            <a:ext cx="7920000" cy="56911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2923" y="1764000"/>
            <a:ext cx="7920000" cy="3064262"/>
          </a:xfrm>
        </p:spPr>
        <p:txBody>
          <a:bodyPr/>
          <a:lstStyle>
            <a:lvl1pPr marL="257175" indent="-257175">
              <a:buFont typeface="Arial" charset="0"/>
              <a:buChar char="•"/>
              <a:defRPr/>
            </a:lvl1pPr>
            <a:lvl2pPr marL="557213" indent="-214313">
              <a:buFont typeface="Arial" charset="0"/>
              <a:buChar char="•"/>
              <a:defRPr/>
            </a:lvl2pPr>
            <a:lvl3pPr marL="857250" indent="-171450">
              <a:buFont typeface="Arial" charset="0"/>
              <a:buChar char="•"/>
              <a:defRPr/>
            </a:lvl3pPr>
            <a:lvl4pPr marL="1200150" indent="-171450">
              <a:buFont typeface="Arial" charset="0"/>
              <a:buChar char="•"/>
              <a:defRPr/>
            </a:lvl4pPr>
            <a:lvl5pPr marL="1543050" indent="-171450">
              <a:buFont typeface="Arial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7786096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" y="1188000"/>
            <a:ext cx="7920000" cy="56911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200" y="1764000"/>
            <a:ext cx="3854769" cy="3102178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2100"/>
            </a:lvl1pPr>
            <a:lvl2pPr marL="557213" indent="-214313">
              <a:buFont typeface="Arial" charset="0"/>
              <a:buChar char="•"/>
              <a:defRPr sz="1800"/>
            </a:lvl2pPr>
            <a:lvl3pPr marL="857250" indent="-171450">
              <a:buFont typeface="Arial" charset="0"/>
              <a:buChar char="•"/>
              <a:defRPr sz="1500"/>
            </a:lvl3pPr>
            <a:lvl4pPr marL="1200150" indent="-171450">
              <a:buFont typeface="Arial" charset="0"/>
              <a:buChar char="•"/>
              <a:defRPr sz="1350"/>
            </a:lvl4pPr>
            <a:lvl5pPr marL="1543050" indent="-171450">
              <a:buFont typeface="Arial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11446" y="1764000"/>
            <a:ext cx="3841477" cy="3105150"/>
          </a:xfrm>
        </p:spPr>
        <p:txBody>
          <a:bodyPr/>
          <a:lstStyle>
            <a:lvl1pPr marL="257175" indent="-257175">
              <a:buFont typeface="Arial" charset="0"/>
              <a:buChar char="•"/>
              <a:defRPr sz="2100"/>
            </a:lvl1pPr>
            <a:lvl2pPr marL="557213" indent="-214313">
              <a:buFont typeface="Arial" charset="0"/>
              <a:buChar char="•"/>
              <a:defRPr sz="1800"/>
            </a:lvl2pPr>
            <a:lvl3pPr marL="857250" indent="-171450">
              <a:buFont typeface="Arial" charset="0"/>
              <a:buChar char="•"/>
              <a:defRPr sz="1500"/>
            </a:lvl3pPr>
            <a:lvl4pPr marL="1200150" indent="-171450">
              <a:buFont typeface="Arial" charset="0"/>
              <a:buChar char="•"/>
              <a:defRPr sz="1350"/>
            </a:lvl4pPr>
            <a:lvl5pPr marL="1543050" indent="-171450">
              <a:buFont typeface="Arial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6642372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-1" y="972000"/>
            <a:ext cx="8172000" cy="41724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2100" b="1" dirty="0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32923" y="1188000"/>
            <a:ext cx="7920000" cy="56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923" y="1760939"/>
            <a:ext cx="7920000" cy="306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6619130" y="355709"/>
            <a:ext cx="1569194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de-DE" sz="1300" baseline="0" dirty="0">
                <a:solidFill>
                  <a:schemeClr val="accent1"/>
                </a:solidFill>
                <a:latin typeface="Source Sans Pro" charset="0"/>
              </a:rPr>
              <a:t>Polizeipräsidium </a:t>
            </a:r>
          </a:p>
          <a:p>
            <a:pPr algn="r">
              <a:lnSpc>
                <a:spcPts val="1400"/>
              </a:lnSpc>
            </a:pPr>
            <a:r>
              <a:rPr lang="de-DE" sz="1300" baseline="0" dirty="0">
                <a:solidFill>
                  <a:schemeClr val="accent1"/>
                </a:solidFill>
                <a:latin typeface="Source Sans Pro" charset="0"/>
              </a:rPr>
              <a:t>München</a:t>
            </a:r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000" y="126000"/>
            <a:ext cx="720000" cy="72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F35CCF-5FF9-5842-B961-4D8D8908652C}"/>
              </a:ext>
            </a:extLst>
          </p:cNvPr>
          <p:cNvSpPr txBox="1"/>
          <p:nvPr userDrawn="1"/>
        </p:nvSpPr>
        <p:spPr>
          <a:xfrm>
            <a:off x="2060399" y="4853241"/>
            <a:ext cx="7734864" cy="1154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50" baseline="0" dirty="0">
                <a:latin typeface="Arial" panose="020B0604020202020204" pitchFamily="34" charset="0"/>
                <a:cs typeface="Arial" panose="020B0604020202020204" pitchFamily="34" charset="0"/>
              </a:rPr>
              <a:t>Häusliche Gewalt –Andrea Kleim 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548C2B5-FC5C-6043-BB48-D1038B7163EC}"/>
              </a:ext>
            </a:extLst>
          </p:cNvPr>
          <p:cNvSpPr txBox="1"/>
          <p:nvPr userDrawn="1"/>
        </p:nvSpPr>
        <p:spPr>
          <a:xfrm>
            <a:off x="7646124" y="4824000"/>
            <a:ext cx="406799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A2ADD661-DBAA-E640-90A9-F8A1BE4272CF}" type="slidenum">
              <a:rPr lang="de-DE" sz="750" baseline="0" smtClean="0">
                <a:latin typeface="+mn-lt"/>
              </a:rPr>
              <a:pPr algn="r"/>
              <a:t>‹Nr.›</a:t>
            </a:fld>
            <a:endParaRPr lang="de-DE" sz="750" baseline="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60" r:id="rId3"/>
    <p:sldLayoutId id="2147483673" r:id="rId4"/>
    <p:sldLayoutId id="2147483659" r:id="rId5"/>
    <p:sldLayoutId id="2147483674" r:id="rId6"/>
    <p:sldLayoutId id="2147483658" r:id="rId7"/>
    <p:sldLayoutId id="2147483651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transition spd="med"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-"/>
        <a:defRPr sz="1500">
          <a:solidFill>
            <a:srgbClr val="000000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-"/>
        <a:defRPr sz="1500">
          <a:solidFill>
            <a:srgbClr val="000000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-"/>
        <a:defRPr sz="1500">
          <a:solidFill>
            <a:srgbClr val="000000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-"/>
        <a:defRPr sz="15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-2" y="972000"/>
            <a:ext cx="9144001" cy="41724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2100" b="1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32922" y="1188000"/>
            <a:ext cx="8885077" cy="56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923" y="1760939"/>
            <a:ext cx="8885076" cy="306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3CFC88F-132F-C346-A338-864D1DB5C33A}"/>
              </a:ext>
            </a:extLst>
          </p:cNvPr>
          <p:cNvSpPr txBox="1"/>
          <p:nvPr userDrawn="1"/>
        </p:nvSpPr>
        <p:spPr>
          <a:xfrm>
            <a:off x="132922" y="4910292"/>
            <a:ext cx="8352277" cy="1154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50" baseline="0" dirty="0">
                <a:latin typeface="Arial" panose="020B0604020202020204" pitchFamily="34" charset="0"/>
                <a:cs typeface="Arial" panose="020B0604020202020204" pitchFamily="34" charset="0"/>
              </a:rPr>
              <a:t>Häusliche Gewalt –Andrea Kleim  -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D85CBF5-4E38-B348-91E8-32BE6737F36A}"/>
              </a:ext>
            </a:extLst>
          </p:cNvPr>
          <p:cNvSpPr txBox="1"/>
          <p:nvPr userDrawn="1"/>
        </p:nvSpPr>
        <p:spPr>
          <a:xfrm>
            <a:off x="8611200" y="4910292"/>
            <a:ext cx="406799" cy="1154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BB949-0511-5747-8CD0-90B08E4A2BB6}" type="slidenum">
              <a:rPr kumimoji="0" lang="de-DE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‹Nr.›</a:t>
            </a:fld>
            <a:endParaRPr kumimoji="0" lang="de-DE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6619130" y="355709"/>
            <a:ext cx="1569194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de-DE" sz="1300" baseline="0" dirty="0">
                <a:solidFill>
                  <a:schemeClr val="accent1"/>
                </a:solidFill>
                <a:latin typeface="Source Sans Pro" charset="0"/>
              </a:rPr>
              <a:t>Polizeipräsidium </a:t>
            </a:r>
          </a:p>
          <a:p>
            <a:pPr algn="r">
              <a:lnSpc>
                <a:spcPts val="1400"/>
              </a:lnSpc>
            </a:pPr>
            <a:r>
              <a:rPr lang="de-DE" sz="1300" baseline="0" dirty="0">
                <a:solidFill>
                  <a:schemeClr val="accent1"/>
                </a:solidFill>
                <a:latin typeface="Source Sans Pro" charset="0"/>
              </a:rPr>
              <a:t>München</a:t>
            </a:r>
          </a:p>
        </p:txBody>
      </p:sp>
      <p:pic>
        <p:nvPicPr>
          <p:cNvPr id="12" name="Bild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000" y="126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97" r:id="rId8"/>
    <p:sldLayoutId id="2147483698" r:id="rId9"/>
  </p:sldLayoutIdLst>
  <p:transition spd="med"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rgbClr val="000000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-"/>
        <a:defRPr sz="1500">
          <a:solidFill>
            <a:srgbClr val="000000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-"/>
        <a:defRPr sz="1500">
          <a:solidFill>
            <a:srgbClr val="000000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-"/>
        <a:defRPr sz="1500">
          <a:solidFill>
            <a:srgbClr val="000000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-"/>
        <a:defRPr sz="15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-2" y="972000"/>
            <a:ext cx="9144001" cy="41724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2100" b="1">
              <a:solidFill>
                <a:srgbClr val="000000"/>
              </a:solidFill>
            </a:endParaRPr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32922" y="1188000"/>
            <a:ext cx="8885077" cy="56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923" y="1760939"/>
            <a:ext cx="8885076" cy="306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3CFC88F-132F-C346-A338-864D1DB5C33A}"/>
              </a:ext>
            </a:extLst>
          </p:cNvPr>
          <p:cNvSpPr txBox="1"/>
          <p:nvPr userDrawn="1"/>
        </p:nvSpPr>
        <p:spPr>
          <a:xfrm>
            <a:off x="132922" y="4852584"/>
            <a:ext cx="8352277" cy="230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defRPr/>
            </a:pPr>
            <a:r>
              <a:rPr lang="de-DE" sz="7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Häusliche Gewalt – Andrea Kleim</a:t>
            </a:r>
          </a:p>
          <a:p>
            <a:pPr algn="l">
              <a:defRPr/>
            </a:pPr>
            <a:r>
              <a:rPr lang="de-DE" sz="7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D85CBF5-4E38-B348-91E8-32BE6737F36A}"/>
              </a:ext>
            </a:extLst>
          </p:cNvPr>
          <p:cNvSpPr txBox="1"/>
          <p:nvPr userDrawn="1"/>
        </p:nvSpPr>
        <p:spPr>
          <a:xfrm>
            <a:off x="8611200" y="4910292"/>
            <a:ext cx="406799" cy="1154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defRPr/>
            </a:pPr>
            <a:fld id="{3A2BB949-0511-5747-8CD0-90B08E4A2BB6}" type="slidenum">
              <a:rPr lang="de-DE" sz="750" smtClean="0">
                <a:solidFill>
                  <a:srgbClr val="000000"/>
                </a:solidFill>
                <a:latin typeface="Source Sans Pro"/>
              </a:rPr>
              <a:pPr algn="r">
                <a:defRPr/>
              </a:pPr>
              <a:t>‹Nr.›</a:t>
            </a:fld>
            <a:endParaRPr lang="de-DE" sz="750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6619130" y="355709"/>
            <a:ext cx="1569194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de-DE" sz="1300" dirty="0">
                <a:solidFill>
                  <a:srgbClr val="008DC9"/>
                </a:solidFill>
                <a:latin typeface="Source Sans Pro" charset="0"/>
              </a:rPr>
              <a:t>Polizeipräsidium </a:t>
            </a:r>
          </a:p>
          <a:p>
            <a:pPr algn="r">
              <a:lnSpc>
                <a:spcPts val="1400"/>
              </a:lnSpc>
            </a:pPr>
            <a:r>
              <a:rPr lang="de-DE" sz="1300" dirty="0">
                <a:solidFill>
                  <a:srgbClr val="008DC9"/>
                </a:solidFill>
                <a:latin typeface="Source Sans Pro" charset="0"/>
              </a:rPr>
              <a:t>München</a:t>
            </a:r>
          </a:p>
        </p:txBody>
      </p:sp>
      <p:pic>
        <p:nvPicPr>
          <p:cNvPr id="12" name="Bild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000" y="12600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ransition spd="med"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rgbClr val="000000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-"/>
        <a:defRPr sz="1500">
          <a:solidFill>
            <a:srgbClr val="000000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-"/>
        <a:defRPr sz="1500">
          <a:solidFill>
            <a:srgbClr val="000000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-"/>
        <a:defRPr sz="1500">
          <a:solidFill>
            <a:srgbClr val="000000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-"/>
        <a:defRPr sz="15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-1" y="972000"/>
            <a:ext cx="8172000" cy="41724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</p:spPr>
        <p:txBody>
          <a:bodyPr wrap="none" anchor="ctr"/>
          <a:lstStyle/>
          <a:p>
            <a:endParaRPr lang="de-DE" sz="2100" b="1" dirty="0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32923" y="1188000"/>
            <a:ext cx="7920000" cy="56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923" y="1760939"/>
            <a:ext cx="7920000" cy="306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6619130" y="355709"/>
            <a:ext cx="1569194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de-DE" sz="1300" baseline="0" dirty="0">
                <a:solidFill>
                  <a:schemeClr val="accent1"/>
                </a:solidFill>
                <a:latin typeface="Source Sans Pro" charset="0"/>
              </a:rPr>
              <a:t>Polizeipräsidium </a:t>
            </a:r>
          </a:p>
          <a:p>
            <a:pPr algn="r">
              <a:lnSpc>
                <a:spcPts val="1400"/>
              </a:lnSpc>
            </a:pPr>
            <a:r>
              <a:rPr lang="de-DE" sz="1300" baseline="0" dirty="0">
                <a:solidFill>
                  <a:schemeClr val="accent1"/>
                </a:solidFill>
                <a:latin typeface="Source Sans Pro" charset="0"/>
              </a:rPr>
              <a:t>München</a:t>
            </a:r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000" y="126000"/>
            <a:ext cx="720000" cy="72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F35CCF-5FF9-5842-B961-4D8D8908652C}"/>
              </a:ext>
            </a:extLst>
          </p:cNvPr>
          <p:cNvSpPr txBox="1"/>
          <p:nvPr userDrawn="1"/>
        </p:nvSpPr>
        <p:spPr>
          <a:xfrm>
            <a:off x="2060399" y="4853241"/>
            <a:ext cx="7734864" cy="1154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50" baseline="0" dirty="0">
                <a:latin typeface="Arial" panose="020B0604020202020204" pitchFamily="34" charset="0"/>
                <a:cs typeface="Arial" panose="020B0604020202020204" pitchFamily="34" charset="0"/>
              </a:rPr>
              <a:t>Häusliche Gewalt –Andrea Kleim  -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548C2B5-FC5C-6043-BB48-D1038B7163EC}"/>
              </a:ext>
            </a:extLst>
          </p:cNvPr>
          <p:cNvSpPr txBox="1"/>
          <p:nvPr userDrawn="1"/>
        </p:nvSpPr>
        <p:spPr>
          <a:xfrm>
            <a:off x="7646124" y="4824000"/>
            <a:ext cx="406799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A2ADD661-DBAA-E640-90A9-F8A1BE4272CF}" type="slidenum">
              <a:rPr lang="de-DE" sz="750" baseline="0" smtClean="0">
                <a:latin typeface="+mn-lt"/>
              </a:rPr>
              <a:pPr algn="r"/>
              <a:t>‹Nr.›</a:t>
            </a:fld>
            <a:endParaRPr lang="de-DE" sz="75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085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ransition spd="med"/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-"/>
        <a:defRPr sz="1500">
          <a:solidFill>
            <a:srgbClr val="000000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-"/>
        <a:defRPr sz="1500">
          <a:solidFill>
            <a:srgbClr val="000000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-"/>
        <a:defRPr sz="1500">
          <a:solidFill>
            <a:srgbClr val="000000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-"/>
        <a:defRPr sz="15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eckportal.bybn.de/?typ=reference&amp;y=100&amp;g=STGB&amp;p=202A" TargetMode="External"/><Relationship Id="rId7" Type="http://schemas.openxmlformats.org/officeDocument/2006/relationships/hyperlink" Target="https://beckportal.bybn.de/?typ=reference&amp;y=100&amp;g=STGB&amp;p=11&amp;x=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beckportal.bybn.de/?typ=reference&amp;y=100&amp;g=STGB&amp;p=11" TargetMode="External"/><Relationship Id="rId5" Type="http://schemas.openxmlformats.org/officeDocument/2006/relationships/hyperlink" Target="https://beckportal.bybn.de/?typ=reference&amp;y=100&amp;g=STGB&amp;p=202C" TargetMode="External"/><Relationship Id="rId4" Type="http://schemas.openxmlformats.org/officeDocument/2006/relationships/hyperlink" Target="https://beckportal.bybn.de/?typ=reference&amp;y=100&amp;g=STGB&amp;p=202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/>
              <a:t>Häusliche Gewalt und Stalking</a:t>
            </a:r>
            <a:br>
              <a:rPr lang="de-DE" dirty="0"/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Andrea Kleim, Beauftragte für Kriminalitätsopfer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7"/>
          <p:cNvSpPr>
            <a:spLocks noChangeArrowheads="1"/>
          </p:cNvSpPr>
          <p:nvPr/>
        </p:nvSpPr>
        <p:spPr bwMode="auto">
          <a:xfrm>
            <a:off x="795989" y="3813842"/>
            <a:ext cx="400050" cy="10287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350">
              <a:latin typeface="Arial" panose="020B0604020202020204" pitchFamily="34" charset="0"/>
            </a:endParaRPr>
          </a:p>
        </p:txBody>
      </p:sp>
      <p:sp>
        <p:nvSpPr>
          <p:cNvPr id="6147" name="Rectangle 38"/>
          <p:cNvSpPr>
            <a:spLocks noChangeArrowheads="1"/>
          </p:cNvSpPr>
          <p:nvPr/>
        </p:nvSpPr>
        <p:spPr bwMode="auto">
          <a:xfrm>
            <a:off x="3695842" y="3820420"/>
            <a:ext cx="400050" cy="10287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350">
              <a:latin typeface="Arial" panose="020B0604020202020204" pitchFamily="34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061923" y="100720"/>
            <a:ext cx="3714750" cy="14287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350">
              <a:latin typeface="Arial" panose="020B0604020202020204" pitchFamily="34" charset="0"/>
            </a:endParaRPr>
          </a:p>
        </p:txBody>
      </p:sp>
      <p:sp>
        <p:nvSpPr>
          <p:cNvPr id="6149" name="WordArt 2"/>
          <p:cNvSpPr>
            <a:spLocks noChangeArrowheads="1" noChangeShapeType="1" noTextEdit="1"/>
          </p:cNvSpPr>
          <p:nvPr/>
        </p:nvSpPr>
        <p:spPr bwMode="auto">
          <a:xfrm>
            <a:off x="2560027" y="342901"/>
            <a:ext cx="3000375" cy="2214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15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cs typeface="Arial" panose="020B0604020202020204" pitchFamily="34" charset="0"/>
              </a:rPr>
              <a:t>INFO ÜBER VORFALL AN POLIZEI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085266" y="742951"/>
            <a:ext cx="36760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Char char="•"/>
            </a:pPr>
            <a:r>
              <a:rPr lang="de-DE" altLang="de-DE" sz="1200" b="1" dirty="0">
                <a:latin typeface="Arial" panose="020B0604020202020204" pitchFamily="34" charset="0"/>
              </a:rPr>
              <a:t> Notruf Opfer</a:t>
            </a:r>
          </a:p>
          <a:p>
            <a:pPr algn="ctr">
              <a:spcBef>
                <a:spcPct val="0"/>
              </a:spcBef>
              <a:buFontTx/>
              <a:buChar char="•"/>
            </a:pPr>
            <a:r>
              <a:rPr lang="de-DE" altLang="de-DE" sz="1200" b="1" dirty="0">
                <a:latin typeface="Arial" panose="020B0604020202020204" pitchFamily="34" charset="0"/>
              </a:rPr>
              <a:t> Notruf Angehörige Nachbarn</a:t>
            </a:r>
          </a:p>
          <a:p>
            <a:pPr algn="ctr">
              <a:spcBef>
                <a:spcPct val="0"/>
              </a:spcBef>
              <a:buFontTx/>
              <a:buChar char="•"/>
            </a:pPr>
            <a:r>
              <a:rPr lang="de-DE" altLang="de-DE" sz="1200" b="1" dirty="0">
                <a:latin typeface="Arial" panose="020B0604020202020204" pitchFamily="34" charset="0"/>
              </a:rPr>
              <a:t> Persönliche Mitteilung bei Polizeiinspektionen</a:t>
            </a:r>
          </a:p>
        </p:txBody>
      </p:sp>
      <p:grpSp>
        <p:nvGrpSpPr>
          <p:cNvPr id="6151" name="Group 39"/>
          <p:cNvGrpSpPr>
            <a:grpSpLocks/>
          </p:cNvGrpSpPr>
          <p:nvPr/>
        </p:nvGrpSpPr>
        <p:grpSpPr bwMode="auto">
          <a:xfrm>
            <a:off x="971576" y="2398248"/>
            <a:ext cx="2332433" cy="1428750"/>
            <a:chOff x="729" y="2064"/>
            <a:chExt cx="1959" cy="1200"/>
          </a:xfrm>
        </p:grpSpPr>
        <p:sp>
          <p:nvSpPr>
            <p:cNvPr id="6169" name="Rectangle 9"/>
            <p:cNvSpPr>
              <a:spLocks noChangeArrowheads="1"/>
            </p:cNvSpPr>
            <p:nvPr/>
          </p:nvSpPr>
          <p:spPr bwMode="auto">
            <a:xfrm>
              <a:off x="912" y="2064"/>
              <a:ext cx="1776" cy="1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sz="1350">
                <a:latin typeface="Arial" panose="020B0604020202020204" pitchFamily="34" charset="0"/>
              </a:endParaRPr>
            </a:p>
          </p:txBody>
        </p:sp>
        <p:sp>
          <p:nvSpPr>
            <p:cNvPr id="617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200" y="2160"/>
              <a:ext cx="1200" cy="13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1200" b="1" kern="10"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cs typeface="Arial" panose="020B0604020202020204" pitchFamily="34" charset="0"/>
                </a:rPr>
                <a:t>GEFAHRENABWEHR</a:t>
              </a:r>
            </a:p>
          </p:txBody>
        </p:sp>
        <p:sp>
          <p:nvSpPr>
            <p:cNvPr id="6171" name="Text Box 10"/>
            <p:cNvSpPr txBox="1">
              <a:spLocks noChangeArrowheads="1"/>
            </p:cNvSpPr>
            <p:nvPr/>
          </p:nvSpPr>
          <p:spPr bwMode="auto">
            <a:xfrm>
              <a:off x="729" y="2315"/>
              <a:ext cx="1959" cy="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Char char="•"/>
              </a:pPr>
              <a:r>
                <a:rPr lang="de-DE" altLang="de-DE" sz="1200" b="1" dirty="0">
                  <a:latin typeface="Arial" panose="020B0604020202020204" pitchFamily="34" charset="0"/>
                </a:rPr>
                <a:t> </a:t>
              </a:r>
              <a:r>
                <a:rPr lang="de-DE" altLang="de-DE" sz="1100" b="1" dirty="0">
                  <a:latin typeface="Arial" panose="020B0604020202020204" pitchFamily="34" charset="0"/>
                </a:rPr>
                <a:t>Kontaktverbot</a:t>
              </a:r>
            </a:p>
            <a:p>
              <a:pPr algn="ctr">
                <a:spcBef>
                  <a:spcPct val="0"/>
                </a:spcBef>
                <a:buFontTx/>
                <a:buChar char="•"/>
              </a:pPr>
              <a:r>
                <a:rPr lang="de-DE" altLang="de-DE" sz="1100" b="1" dirty="0">
                  <a:latin typeface="Arial" panose="020B0604020202020204" pitchFamily="34" charset="0"/>
                </a:rPr>
                <a:t> Platzverweis</a:t>
              </a:r>
            </a:p>
            <a:p>
              <a:pPr algn="ctr">
                <a:spcBef>
                  <a:spcPct val="0"/>
                </a:spcBef>
                <a:buFontTx/>
                <a:buChar char="•"/>
              </a:pPr>
              <a:r>
                <a:rPr lang="de-DE" altLang="de-DE" sz="1100" b="1" dirty="0">
                  <a:latin typeface="Arial" panose="020B0604020202020204" pitchFamily="34" charset="0"/>
                </a:rPr>
                <a:t> Gewahrsamnahme</a:t>
              </a:r>
            </a:p>
            <a:p>
              <a:pPr algn="ctr">
                <a:spcBef>
                  <a:spcPct val="0"/>
                </a:spcBef>
                <a:buFontTx/>
                <a:buChar char="•"/>
              </a:pPr>
              <a:r>
                <a:rPr lang="de-DE" altLang="de-DE" sz="1100" b="1" dirty="0">
                  <a:latin typeface="Arial" panose="020B0604020202020204" pitchFamily="34" charset="0"/>
                </a:rPr>
                <a:t> Schlüssel sicherstellen</a:t>
              </a:r>
            </a:p>
            <a:p>
              <a:pPr algn="ctr">
                <a:spcBef>
                  <a:spcPct val="0"/>
                </a:spcBef>
                <a:buFontTx/>
                <a:buChar char="•"/>
              </a:pPr>
              <a:r>
                <a:rPr lang="de-DE" altLang="de-DE" sz="1100" b="1" dirty="0">
                  <a:latin typeface="Arial" panose="020B0604020202020204" pitchFamily="34" charset="0"/>
                </a:rPr>
                <a:t>Information tangierter Behörden</a:t>
              </a:r>
            </a:p>
          </p:txBody>
        </p:sp>
      </p:grpSp>
      <p:sp>
        <p:nvSpPr>
          <p:cNvPr id="6152" name="AutoShape 16"/>
          <p:cNvSpPr>
            <a:spLocks noChangeArrowheads="1"/>
          </p:cNvSpPr>
          <p:nvPr/>
        </p:nvSpPr>
        <p:spPr bwMode="auto">
          <a:xfrm rot="5400000">
            <a:off x="4902567" y="1771650"/>
            <a:ext cx="742950" cy="400050"/>
          </a:xfrm>
          <a:custGeom>
            <a:avLst/>
            <a:gdLst>
              <a:gd name="T0" fmla="*/ 1663882753 w 21600"/>
              <a:gd name="T1" fmla="*/ 0 h 21600"/>
              <a:gd name="T2" fmla="*/ 0 w 21600"/>
              <a:gd name="T3" fmla="*/ 162637809 h 21600"/>
              <a:gd name="T4" fmla="*/ 1663882753 w 21600"/>
              <a:gd name="T5" fmla="*/ 325275642 h 21600"/>
              <a:gd name="T6" fmla="*/ 2083471057 w 21600"/>
              <a:gd name="T7" fmla="*/ 16263780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9425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250" y="0"/>
                </a:moveTo>
                <a:lnTo>
                  <a:pt x="1725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7250" y="16200"/>
                </a:lnTo>
                <a:lnTo>
                  <a:pt x="17250" y="21600"/>
                </a:lnTo>
                <a:lnTo>
                  <a:pt x="21600" y="10800"/>
                </a:lnTo>
                <a:lnTo>
                  <a:pt x="1725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045"/>
          </a:p>
        </p:txBody>
      </p:sp>
      <p:sp>
        <p:nvSpPr>
          <p:cNvPr id="6153" name="AutoShape 17"/>
          <p:cNvSpPr>
            <a:spLocks noChangeArrowheads="1"/>
          </p:cNvSpPr>
          <p:nvPr/>
        </p:nvSpPr>
        <p:spPr bwMode="auto">
          <a:xfrm rot="5400000">
            <a:off x="2239129" y="1771650"/>
            <a:ext cx="742950" cy="400050"/>
          </a:xfrm>
          <a:custGeom>
            <a:avLst/>
            <a:gdLst>
              <a:gd name="T0" fmla="*/ 1663882753 w 21600"/>
              <a:gd name="T1" fmla="*/ 0 h 21600"/>
              <a:gd name="T2" fmla="*/ 0 w 21600"/>
              <a:gd name="T3" fmla="*/ 162637809 h 21600"/>
              <a:gd name="T4" fmla="*/ 1663882753 w 21600"/>
              <a:gd name="T5" fmla="*/ 325275642 h 21600"/>
              <a:gd name="T6" fmla="*/ 2083471057 w 21600"/>
              <a:gd name="T7" fmla="*/ 16263780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9425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250" y="0"/>
                </a:moveTo>
                <a:lnTo>
                  <a:pt x="1725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7250" y="16200"/>
                </a:lnTo>
                <a:lnTo>
                  <a:pt x="17250" y="21600"/>
                </a:lnTo>
                <a:lnTo>
                  <a:pt x="21600" y="10800"/>
                </a:lnTo>
                <a:lnTo>
                  <a:pt x="1725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045"/>
          </a:p>
        </p:txBody>
      </p:sp>
      <p:sp>
        <p:nvSpPr>
          <p:cNvPr id="6154" name="Line 18"/>
          <p:cNvSpPr>
            <a:spLocks noChangeShapeType="1"/>
          </p:cNvSpPr>
          <p:nvPr/>
        </p:nvSpPr>
        <p:spPr bwMode="auto">
          <a:xfrm>
            <a:off x="1515384" y="3840154"/>
            <a:ext cx="331112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6155" name="Text Box 19"/>
          <p:cNvSpPr txBox="1">
            <a:spLocks noChangeArrowheads="1"/>
          </p:cNvSpPr>
          <p:nvPr/>
        </p:nvSpPr>
        <p:spPr bwMode="auto">
          <a:xfrm>
            <a:off x="1264291" y="4000501"/>
            <a:ext cx="1943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Char char="•"/>
            </a:pPr>
            <a:r>
              <a:rPr lang="de-DE" altLang="de-DE" sz="1200" b="1" dirty="0">
                <a:latin typeface="Arial" panose="020B0604020202020204" pitchFamily="34" charset="0"/>
              </a:rPr>
              <a:t> Antrag gemäß Gewaltschutzgesetz</a:t>
            </a:r>
          </a:p>
          <a:p>
            <a:pPr algn="ctr">
              <a:spcBef>
                <a:spcPct val="0"/>
              </a:spcBef>
              <a:buFontTx/>
              <a:buChar char="•"/>
            </a:pPr>
            <a:r>
              <a:rPr lang="de-DE" altLang="de-DE" sz="1200" b="1" dirty="0">
                <a:latin typeface="Arial" panose="020B0604020202020204" pitchFamily="34" charset="0"/>
              </a:rPr>
              <a:t> Notruf 110 bei Verstoß/Übergriff</a:t>
            </a:r>
          </a:p>
        </p:txBody>
      </p:sp>
      <p:sp>
        <p:nvSpPr>
          <p:cNvPr id="6156" name="Line 22"/>
          <p:cNvSpPr>
            <a:spLocks noChangeShapeType="1"/>
          </p:cNvSpPr>
          <p:nvPr/>
        </p:nvSpPr>
        <p:spPr bwMode="auto">
          <a:xfrm flipH="1">
            <a:off x="428626" y="3840154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6157" name="Text Box 23"/>
          <p:cNvSpPr txBox="1">
            <a:spLocks noChangeArrowheads="1"/>
          </p:cNvSpPr>
          <p:nvPr/>
        </p:nvSpPr>
        <p:spPr bwMode="auto">
          <a:xfrm rot="-5400000">
            <a:off x="525693" y="1778772"/>
            <a:ext cx="69442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350" dirty="0">
                <a:latin typeface="Arial" panose="020B0604020202020204" pitchFamily="34" charset="0"/>
              </a:rPr>
              <a:t>Polizei</a:t>
            </a:r>
          </a:p>
        </p:txBody>
      </p:sp>
      <p:sp>
        <p:nvSpPr>
          <p:cNvPr id="6158" name="Text Box 24"/>
          <p:cNvSpPr txBox="1">
            <a:spLocks noChangeArrowheads="1"/>
          </p:cNvSpPr>
          <p:nvPr/>
        </p:nvSpPr>
        <p:spPr bwMode="auto">
          <a:xfrm rot="-5400000">
            <a:off x="695736" y="4243365"/>
            <a:ext cx="61747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350" dirty="0">
                <a:latin typeface="Arial" panose="020B0604020202020204" pitchFamily="34" charset="0"/>
              </a:rPr>
              <a:t>Opfer</a:t>
            </a:r>
          </a:p>
        </p:txBody>
      </p:sp>
      <p:sp>
        <p:nvSpPr>
          <p:cNvPr id="6159" name="Line 26"/>
          <p:cNvSpPr>
            <a:spLocks noChangeShapeType="1"/>
          </p:cNvSpPr>
          <p:nvPr/>
        </p:nvSpPr>
        <p:spPr bwMode="auto">
          <a:xfrm>
            <a:off x="1111741" y="3840154"/>
            <a:ext cx="4000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grpSp>
        <p:nvGrpSpPr>
          <p:cNvPr id="6160" name="Group 40"/>
          <p:cNvGrpSpPr>
            <a:grpSpLocks/>
          </p:cNvGrpSpPr>
          <p:nvPr/>
        </p:nvGrpSpPr>
        <p:grpSpPr bwMode="auto">
          <a:xfrm>
            <a:off x="4082740" y="2411404"/>
            <a:ext cx="2859880" cy="1428750"/>
            <a:chOff x="3552" y="2064"/>
            <a:chExt cx="2402" cy="1200"/>
          </a:xfrm>
        </p:grpSpPr>
        <p:sp>
          <p:nvSpPr>
            <p:cNvPr id="6165" name="Rectangle 14"/>
            <p:cNvSpPr>
              <a:spLocks noChangeArrowheads="1"/>
            </p:cNvSpPr>
            <p:nvPr/>
          </p:nvSpPr>
          <p:spPr bwMode="auto">
            <a:xfrm>
              <a:off x="3552" y="2064"/>
              <a:ext cx="1920" cy="1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sz="1350">
                <a:latin typeface="Arial" panose="020B0604020202020204" pitchFamily="34" charset="0"/>
              </a:endParaRPr>
            </a:p>
          </p:txBody>
        </p:sp>
        <p:sp>
          <p:nvSpPr>
            <p:cNvPr id="616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840" y="2160"/>
              <a:ext cx="1314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1200" b="1" kern="10"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cs typeface="Arial" panose="020B0604020202020204" pitchFamily="34" charset="0"/>
                </a:rPr>
                <a:t>STRAFVERFOLGUNG</a:t>
              </a:r>
            </a:p>
          </p:txBody>
        </p:sp>
        <p:sp>
          <p:nvSpPr>
            <p:cNvPr id="6167" name="Text Box 15"/>
            <p:cNvSpPr txBox="1">
              <a:spLocks noChangeArrowheads="1"/>
            </p:cNvSpPr>
            <p:nvPr/>
          </p:nvSpPr>
          <p:spPr bwMode="auto">
            <a:xfrm>
              <a:off x="3570" y="2448"/>
              <a:ext cx="1904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Char char="•"/>
              </a:pPr>
              <a:r>
                <a:rPr lang="de-DE" altLang="de-DE" sz="1200" b="1" dirty="0">
                  <a:latin typeface="Arial" panose="020B0604020202020204" pitchFamily="34" charset="0"/>
                </a:rPr>
                <a:t> Anzeige</a:t>
              </a:r>
            </a:p>
            <a:p>
              <a:pPr algn="ctr">
                <a:spcBef>
                  <a:spcPct val="0"/>
                </a:spcBef>
                <a:buFontTx/>
                <a:buChar char="•"/>
              </a:pPr>
              <a:r>
                <a:rPr lang="de-DE" altLang="de-DE" sz="1200" b="1" dirty="0">
                  <a:latin typeface="Arial" panose="020B0604020202020204" pitchFamily="34" charset="0"/>
                </a:rPr>
                <a:t> Zeugenvernehmung</a:t>
              </a:r>
            </a:p>
            <a:p>
              <a:pPr algn="ctr">
                <a:spcBef>
                  <a:spcPct val="0"/>
                </a:spcBef>
                <a:buFontTx/>
                <a:buChar char="•"/>
              </a:pPr>
              <a:r>
                <a:rPr lang="de-DE" altLang="de-DE" sz="1200" b="1" dirty="0">
                  <a:latin typeface="Arial" panose="020B0604020202020204" pitchFamily="34" charset="0"/>
                </a:rPr>
                <a:t> Beschuldigtenvernehmung</a:t>
              </a:r>
            </a:p>
            <a:p>
              <a:pPr algn="ctr">
                <a:spcBef>
                  <a:spcPct val="0"/>
                </a:spcBef>
                <a:buFontTx/>
                <a:buChar char="•"/>
              </a:pPr>
              <a:r>
                <a:rPr lang="de-DE" altLang="de-DE" sz="1200" b="1" dirty="0">
                  <a:latin typeface="Arial" panose="020B0604020202020204" pitchFamily="34" charset="0"/>
                </a:rPr>
                <a:t> Beweismittel</a:t>
              </a:r>
            </a:p>
          </p:txBody>
        </p:sp>
        <p:sp>
          <p:nvSpPr>
            <p:cNvPr id="6168" name="Line 27"/>
            <p:cNvSpPr>
              <a:spLocks noChangeShapeType="1"/>
            </p:cNvSpPr>
            <p:nvPr/>
          </p:nvSpPr>
          <p:spPr bwMode="auto">
            <a:xfrm>
              <a:off x="3554" y="3264"/>
              <a:ext cx="24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45"/>
            </a:p>
          </p:txBody>
        </p:sp>
      </p:grpSp>
      <p:sp>
        <p:nvSpPr>
          <p:cNvPr id="6162" name="Text Box 30"/>
          <p:cNvSpPr txBox="1">
            <a:spLocks noChangeArrowheads="1"/>
          </p:cNvSpPr>
          <p:nvPr/>
        </p:nvSpPr>
        <p:spPr bwMode="auto">
          <a:xfrm>
            <a:off x="4306938" y="4000501"/>
            <a:ext cx="1943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Char char="•"/>
            </a:pPr>
            <a:r>
              <a:rPr lang="de-DE" altLang="de-DE" sz="1200" b="1" dirty="0">
                <a:latin typeface="Arial" panose="020B0604020202020204" pitchFamily="34" charset="0"/>
              </a:rPr>
              <a:t> Staatsanwaltschaft</a:t>
            </a:r>
          </a:p>
          <a:p>
            <a:pPr algn="ctr">
              <a:spcBef>
                <a:spcPct val="0"/>
              </a:spcBef>
              <a:buFontTx/>
              <a:buChar char="•"/>
            </a:pPr>
            <a:r>
              <a:rPr lang="de-DE" altLang="de-DE" sz="1200" b="1" dirty="0">
                <a:latin typeface="Arial" panose="020B0604020202020204" pitchFamily="34" charset="0"/>
              </a:rPr>
              <a:t> Gericht</a:t>
            </a:r>
          </a:p>
        </p:txBody>
      </p:sp>
      <p:sp>
        <p:nvSpPr>
          <p:cNvPr id="6163" name="Text Box 35"/>
          <p:cNvSpPr txBox="1">
            <a:spLocks noChangeArrowheads="1"/>
          </p:cNvSpPr>
          <p:nvPr/>
        </p:nvSpPr>
        <p:spPr bwMode="auto">
          <a:xfrm rot="-5400000">
            <a:off x="3578748" y="4236817"/>
            <a:ext cx="62709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350" dirty="0">
                <a:latin typeface="Arial" panose="020B0604020202020204" pitchFamily="34" charset="0"/>
              </a:rPr>
              <a:t>Justiz</a:t>
            </a:r>
          </a:p>
        </p:txBody>
      </p:sp>
    </p:spTree>
    <p:extLst>
      <p:ext uri="{BB962C8B-B14F-4D97-AF65-F5344CB8AC3E}">
        <p14:creationId xmlns:p14="http://schemas.microsoft.com/office/powerpoint/2010/main" val="88768034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282630" y="55098"/>
            <a:ext cx="2775270" cy="14859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3568304" y="265510"/>
            <a:ext cx="2007394" cy="2166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0" cap="none" spc="0" normalizeH="0" baseline="0" noProof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GEFAHRENABWEHR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618483" y="717948"/>
            <a:ext cx="19832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Kontaktverbot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Platzverweis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Gewahrsamnahme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Schlüssel sicherstellen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426171" y="1575257"/>
            <a:ext cx="2000250" cy="3257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3600450" y="1569778"/>
            <a:ext cx="2000250" cy="3257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5772150" y="1576357"/>
            <a:ext cx="2000250" cy="3257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1473994" y="1711140"/>
            <a:ext cx="1871464" cy="316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Kontaktverbot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Dem Täter wird Kontaktaufnahme mit Opfer u. ggf. Kindern untersagt (persönlich, telefonisch, WhatsApp, Mail etc.)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Bei Verstoß (z.B. auch Anruf ohne Bedrohung o.ä.) ist Mitteilung an Polizei erforderlich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Opfer muss sich ebenfalls an Kontaktverbot halten, sonst ist Maßnahme hinfällig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Notwendige Kontakte (Kleidungsübergabe </a:t>
            </a:r>
            <a:r>
              <a:rPr kumimoji="0" lang="de-DE" alt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u.ä.</a:t>
            </a: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nur nach Absprache mit Polizei erlaubt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Dauer der Maßnahme: ca. 10 Tage; </a:t>
            </a: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3681413" y="1731436"/>
            <a:ext cx="1840706" cy="302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Platzverweis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Der Täter wird aus der Wohnung verwiesen, der Schlüssel wird sichergestellt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Der Platzverweis ist unabhängig von den Miet-/Eigentumsverhältnissen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Für Unterbringung sorgt Täter selbst. Persönliche Dinge darf er in polizeilicher Begleitung mitnehmen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Die Maßnahme ist zeitl. befristet und eröffnet Zeitfenster für Antrag gem. GewSchG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Lässt das Opfer den Täter wieder in die Wohnung, kann es sich nicht mehr darauf berufen</a:t>
            </a:r>
          </a:p>
        </p:txBody>
      </p:sp>
      <p:sp>
        <p:nvSpPr>
          <p:cNvPr id="7180" name="Text Box 17"/>
          <p:cNvSpPr txBox="1">
            <a:spLocks noChangeArrowheads="1"/>
          </p:cNvSpPr>
          <p:nvPr/>
        </p:nvSpPr>
        <p:spPr bwMode="auto">
          <a:xfrm>
            <a:off x="5853113" y="1764329"/>
            <a:ext cx="1840706" cy="150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Gewahrsamnahme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Befolgt der Täter den Platzverweis nicht oder scheint dieser nicht ausreichend, kann die Polizei ihn in Gewahrsam nehmen.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Die Gewahrsamnahme / Festnahme muss gerichtlich bestätigt werden</a:t>
            </a:r>
          </a:p>
        </p:txBody>
      </p:sp>
    </p:spTree>
    <p:extLst>
      <p:ext uri="{BB962C8B-B14F-4D97-AF65-F5344CB8AC3E}">
        <p14:creationId xmlns:p14="http://schemas.microsoft.com/office/powerpoint/2010/main" val="16181197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1435328" y="1596088"/>
            <a:ext cx="2000250" cy="3257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Times New Roman" panose="02020603050405020304" pitchFamily="18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3600450" y="1596096"/>
            <a:ext cx="2000250" cy="3257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Times New Roman" panose="02020603050405020304" pitchFamily="18" charset="0"/>
            </a:endParaRP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5772150" y="1596092"/>
            <a:ext cx="2000250" cy="32575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Times New Roman" panose="02020603050405020304" pitchFamily="18" charset="0"/>
            </a:endParaRP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1473994" y="1796653"/>
            <a:ext cx="1840706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50" b="1" dirty="0">
                <a:latin typeface="Arial" panose="020B0604020202020204" pitchFamily="34" charset="0"/>
              </a:rPr>
              <a:t>Anzeige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05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Bei Bekanntwerden eines strafbaren Vorfalls muss Polizei von Amts wegen Ermittlungen aufnehmen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Eine Anzeige kann nicht zurückgenommen werden; der Beschuldigte muss informiert werden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Strafantrag durch Opfer als Komponente für justizielle Einstufung wichtig.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>
                <a:latin typeface="Arial" panose="020B0604020202020204" pitchFamily="34" charset="0"/>
              </a:rPr>
              <a:t>Kann zurückgenommen werden, bedeutet aber keine automatische Verfahrenseinstellung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900" dirty="0">
              <a:latin typeface="Arial" panose="020B0604020202020204" pitchFamily="34" charset="0"/>
            </a:endParaRP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3600450" y="1615265"/>
            <a:ext cx="1971207" cy="343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50" b="1" dirty="0">
                <a:latin typeface="Arial" panose="020B0604020202020204" pitchFamily="34" charset="0"/>
              </a:rPr>
              <a:t>Vernehmung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Vorbereitung mit schriftlicher Gedankenstütze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Aussage auch über zurückliegende Übergriffe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Kein Anspruch auf Begleitperson, aber psychosoziale  Prozessbegleitung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Zeugnisverweigerungsrecht: Ehe, Verlobt, verwandt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Keine Selbstbezichtigung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Wahrheitspflicht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Mitteilung über Verfahrensausgang in Zeugenaussage beantragen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Aktenzeichen geben lassen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900" dirty="0">
              <a:latin typeface="Arial" panose="020B0604020202020204" pitchFamily="34" charset="0"/>
            </a:endParaRP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5853113" y="1803798"/>
            <a:ext cx="184070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50" b="1" dirty="0">
                <a:latin typeface="Arial" panose="020B0604020202020204" pitchFamily="34" charset="0"/>
              </a:rPr>
              <a:t>Beweismittel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05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Tathergang/Hintergründe sollen erforscht werden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Personenbeweis: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>
                <a:latin typeface="Arial" panose="020B0604020202020204" pitchFamily="34" charset="0"/>
              </a:rPr>
              <a:t>Aussage des Opfers/Tatverdächtigen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>
                <a:latin typeface="Arial" panose="020B0604020202020204" pitchFamily="34" charset="0"/>
              </a:rPr>
              <a:t>Aussage Zeugen (sehen, hören, erzählen)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Sachbeweis: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>
                <a:latin typeface="Arial" panose="020B0604020202020204" pitchFamily="34" charset="0"/>
              </a:rPr>
              <a:t>Verletzungen, Zustand der Wohnung, Attest, Fotos, Tatwerkzeug, beschädigte Gegenstände, Chatverlauf,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dirty="0">
                <a:latin typeface="Arial" panose="020B0604020202020204" pitchFamily="34" charset="0"/>
              </a:rPr>
              <a:t>Atteste auch dann möglich, wenn damals andere Verletzungsursache angegeben wurde (Entbindung Schweigepflicht)</a:t>
            </a:r>
          </a:p>
        </p:txBody>
      </p:sp>
      <p:grpSp>
        <p:nvGrpSpPr>
          <p:cNvPr id="8202" name="Group 18"/>
          <p:cNvGrpSpPr>
            <a:grpSpLocks/>
          </p:cNvGrpSpPr>
          <p:nvPr/>
        </p:nvGrpSpPr>
        <p:grpSpPr bwMode="auto">
          <a:xfrm>
            <a:off x="3086100" y="114300"/>
            <a:ext cx="2978944" cy="1482329"/>
            <a:chOff x="4272" y="144"/>
            <a:chExt cx="1920" cy="1200"/>
          </a:xfrm>
        </p:grpSpPr>
        <p:sp>
          <p:nvSpPr>
            <p:cNvPr id="8203" name="Rectangle 14"/>
            <p:cNvSpPr>
              <a:spLocks noChangeArrowheads="1"/>
            </p:cNvSpPr>
            <p:nvPr/>
          </p:nvSpPr>
          <p:spPr bwMode="auto">
            <a:xfrm>
              <a:off x="4272" y="144"/>
              <a:ext cx="1920" cy="1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latin typeface="Times New Roman" panose="02020603050405020304" pitchFamily="18" charset="0"/>
              </a:endParaRPr>
            </a:p>
          </p:txBody>
        </p:sp>
        <p:sp>
          <p:nvSpPr>
            <p:cNvPr id="8204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560" y="240"/>
              <a:ext cx="1314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de-DE" sz="1200" b="1" kern="10">
                  <a:solidFill>
                    <a:srgbClr val="336699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cs typeface="Arial" panose="020B0604020202020204" pitchFamily="34" charset="0"/>
                </a:rPr>
                <a:t>STRAFVERFOLGUNG</a:t>
              </a:r>
            </a:p>
          </p:txBody>
        </p:sp>
        <p:sp>
          <p:nvSpPr>
            <p:cNvPr id="8205" name="Text Box 16"/>
            <p:cNvSpPr txBox="1">
              <a:spLocks noChangeArrowheads="1"/>
            </p:cNvSpPr>
            <p:nvPr/>
          </p:nvSpPr>
          <p:spPr bwMode="auto">
            <a:xfrm>
              <a:off x="4511" y="528"/>
              <a:ext cx="1461" cy="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Char char="•"/>
              </a:pPr>
              <a:r>
                <a:rPr lang="de-DE" altLang="de-DE" sz="1200" b="1">
                  <a:latin typeface="Arial" panose="020B0604020202020204" pitchFamily="34" charset="0"/>
                </a:rPr>
                <a:t> Anzeige</a:t>
              </a:r>
            </a:p>
            <a:p>
              <a:pPr algn="ctr" eaLnBrk="1" hangingPunct="1">
                <a:spcBef>
                  <a:spcPct val="0"/>
                </a:spcBef>
                <a:buFontTx/>
                <a:buChar char="•"/>
              </a:pPr>
              <a:r>
                <a:rPr lang="de-DE" altLang="de-DE" sz="1200" b="1">
                  <a:latin typeface="Arial" panose="020B0604020202020204" pitchFamily="34" charset="0"/>
                </a:rPr>
                <a:t> Zeugenvernehmung</a:t>
              </a:r>
            </a:p>
            <a:p>
              <a:pPr algn="ctr" eaLnBrk="1" hangingPunct="1">
                <a:spcBef>
                  <a:spcPct val="0"/>
                </a:spcBef>
                <a:buFontTx/>
                <a:buChar char="•"/>
              </a:pPr>
              <a:r>
                <a:rPr lang="de-DE" altLang="de-DE" sz="1200" b="1">
                  <a:latin typeface="Arial" panose="020B0604020202020204" pitchFamily="34" charset="0"/>
                </a:rPr>
                <a:t> Beschuldigtenvernehmung</a:t>
              </a:r>
            </a:p>
            <a:p>
              <a:pPr algn="ctr" eaLnBrk="1" hangingPunct="1">
                <a:spcBef>
                  <a:spcPct val="0"/>
                </a:spcBef>
                <a:buFontTx/>
                <a:buChar char="•"/>
              </a:pPr>
              <a:r>
                <a:rPr lang="de-DE" altLang="de-DE" sz="1200" b="1">
                  <a:latin typeface="Arial" panose="020B0604020202020204" pitchFamily="34" charset="0"/>
                </a:rPr>
                <a:t> Beweismittel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044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86100" y="114300"/>
            <a:ext cx="2971800" cy="1143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350">
              <a:latin typeface="Arial" panose="020B0604020202020204" pitchFamily="34" charset="0"/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4171951" y="228600"/>
            <a:ext cx="889397" cy="1916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1200" b="1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cs typeface="Arial" panose="020B0604020202020204" pitchFamily="34" charset="0"/>
              </a:rPr>
              <a:t>OPFER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98739" y="717948"/>
            <a:ext cx="28239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Char char="•"/>
            </a:pPr>
            <a:r>
              <a:rPr lang="de-DE" altLang="de-DE" sz="1200" b="1">
                <a:latin typeface="Arial" panose="020B0604020202020204" pitchFamily="34" charset="0"/>
              </a:rPr>
              <a:t> Antrag gemäß Gewaltschutzgesetz</a:t>
            </a:r>
          </a:p>
          <a:p>
            <a:pPr algn="ctr">
              <a:spcBef>
                <a:spcPct val="0"/>
              </a:spcBef>
              <a:buFontTx/>
              <a:buChar char="•"/>
            </a:pPr>
            <a:r>
              <a:rPr lang="de-DE" altLang="de-DE" sz="1200" b="1">
                <a:latin typeface="Arial" panose="020B0604020202020204" pitchFamily="34" charset="0"/>
              </a:rPr>
              <a:t> Notruf 110 bei Verstoß/Übergriff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14475" y="1257712"/>
            <a:ext cx="3028950" cy="35433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1350">
              <a:latin typeface="Arial" panose="020B0604020202020204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686300" y="1257720"/>
            <a:ext cx="2914650" cy="35433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350">
              <a:latin typeface="Arial" panose="020B0604020202020204" pitchFamily="34" charset="0"/>
            </a:endParaRP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1543050" y="1485901"/>
            <a:ext cx="2857500" cy="233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de-DE" altLang="de-DE" sz="1050" b="1" dirty="0">
                <a:latin typeface="Arial" panose="020B0604020202020204" pitchFamily="34" charset="0"/>
              </a:rPr>
              <a:t>Gewaltschutzgesetz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Antrag auf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de-DE" altLang="de-DE" sz="900" dirty="0">
                <a:latin typeface="Arial" panose="020B0604020202020204" pitchFamily="34" charset="0"/>
              </a:rPr>
              <a:t>-Näherungs-/Kontaktverbot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de-DE" altLang="de-DE" sz="900" dirty="0">
                <a:latin typeface="Arial" panose="020B0604020202020204" pitchFamily="34" charset="0"/>
              </a:rPr>
              <a:t>-Wohnungszuweisung, befristet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Antragstellung: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de-DE" altLang="de-DE" sz="900" dirty="0">
                <a:latin typeface="Arial" panose="020B0604020202020204" pitchFamily="34" charset="0"/>
              </a:rPr>
              <a:t>-Rechtsantragsstelle,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de-DE" altLang="de-DE" sz="900" dirty="0">
                <a:latin typeface="Arial" panose="020B0604020202020204" pitchFamily="34" charset="0"/>
              </a:rPr>
              <a:t>-Rechtsanwalt (Verfahrenskostenhilfe)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Eilentscheidung, d.h. zeitnah zum Übergriff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Beweismittel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de-DE" altLang="de-DE" sz="900" dirty="0">
                <a:latin typeface="Arial" panose="020B0604020202020204" pitchFamily="34" charset="0"/>
              </a:rPr>
              <a:t>Zeugenbeweis und Sachbeweis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de-DE" altLang="de-DE" sz="900" dirty="0">
                <a:latin typeface="Arial" panose="020B0604020202020204" pitchFamily="34" charset="0"/>
              </a:rPr>
              <a:t>Anzeige bei Polizei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900" dirty="0">
              <a:latin typeface="Arial" panose="020B0604020202020204" pitchFamily="34" charset="0"/>
            </a:endParaRP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4767262" y="1269387"/>
            <a:ext cx="271938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050" b="1" dirty="0">
                <a:latin typeface="Arial" panose="020B0604020202020204" pitchFamily="34" charset="0"/>
              </a:rPr>
              <a:t>Verstoß/erneuter Übergriff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105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Ein Verstoß gegen die Verfügung sollte zur Anzeige gebracht werden (kein Papiertiger !)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Verstoß liegt auch dann vor, wenn keine neue Straftat an sich begangen wurde (z.B. Bedrohung, Körperverletzung), aber Annäherung/Herumschleichen/Anrufen o.ä. gem. Verfügungswortlaut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Ordnungsgeld/-haft beantragen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Bei telefonischen Kontakten: Anzeige Revier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Bei persönlichen Kontakten: Notruf 110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Erneuter Übergriff: Sicherheitsplanung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wenn der Antragssteller den/die Täterin selbst kontaktiert, Kontakt zu lässt oder wieder aufnimmt,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900" dirty="0">
                <a:latin typeface="Arial" panose="020B0604020202020204" pitchFamily="34" charset="0"/>
              </a:rPr>
              <a:t>wird ein Verstoß unwahrscheinlich verurteilt; 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Sorge/Umgangsrecht, Trennung/Scheidung zeitnah mit Anwalt/Beratungsstelle abklären !! </a:t>
            </a:r>
          </a:p>
        </p:txBody>
      </p:sp>
    </p:spTree>
    <p:extLst>
      <p:ext uri="{BB962C8B-B14F-4D97-AF65-F5344CB8AC3E}">
        <p14:creationId xmlns:p14="http://schemas.microsoft.com/office/powerpoint/2010/main" val="384467420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86100" y="114300"/>
            <a:ext cx="2971800" cy="1028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Times New Roman" panose="02020603050405020304" pitchFamily="18" charset="0"/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4171951" y="228600"/>
            <a:ext cx="889397" cy="1916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1200" b="1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cs typeface="Arial" panose="020B0604020202020204" pitchFamily="34" charset="0"/>
              </a:rPr>
              <a:t>JUSTIZ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773768" y="592932"/>
            <a:ext cx="1673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•"/>
            </a:pPr>
            <a:r>
              <a:rPr lang="de-DE" altLang="de-DE" sz="1200" b="1">
                <a:latin typeface="Arial" panose="020B0604020202020204" pitchFamily="34" charset="0"/>
              </a:rPr>
              <a:t> Staatsanwaltschaft</a:t>
            </a:r>
          </a:p>
          <a:p>
            <a:pPr algn="ctr" eaLnBrk="1" hangingPunct="1">
              <a:spcBef>
                <a:spcPct val="0"/>
              </a:spcBef>
              <a:buFontTx/>
              <a:buChar char="•"/>
            </a:pPr>
            <a:r>
              <a:rPr lang="de-DE" altLang="de-DE" sz="1200" b="1">
                <a:latin typeface="Arial" panose="020B0604020202020204" pitchFamily="34" charset="0"/>
              </a:rPr>
              <a:t> Gericht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684155" y="4960144"/>
            <a:ext cx="158569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750">
                <a:latin typeface="Arial" panose="020B0604020202020204" pitchFamily="34" charset="0"/>
              </a:rPr>
              <a:t>PP München - Kommissariat 105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485900" y="1145474"/>
            <a:ext cx="3028950" cy="37147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Times New Roman" panose="02020603050405020304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686300" y="1145469"/>
            <a:ext cx="2914650" cy="37147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Times New Roman" panose="02020603050405020304" pitchFamily="18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543050" y="1371601"/>
            <a:ext cx="28575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050" b="1" dirty="0">
                <a:latin typeface="Arial" panose="020B0604020202020204" pitchFamily="34" charset="0"/>
              </a:rPr>
              <a:t>Staatsanwaltschaft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1050" b="1" dirty="0">
              <a:latin typeface="Arial" panose="020B0604020202020204" pitchFamily="34" charset="0"/>
            </a:endParaRPr>
          </a:p>
          <a:p>
            <a:pPr marL="171450" indent="-171450" algn="l">
              <a:spcBef>
                <a:spcPct val="0"/>
              </a:spcBef>
              <a:defRPr/>
            </a:pPr>
            <a:r>
              <a:rPr lang="de-DE" altLang="de-DE" sz="900" dirty="0">
                <a:latin typeface="Arial" panose="020B0604020202020204" pitchFamily="34" charset="0"/>
              </a:rPr>
              <a:t>Staatsanwaltschaft prüft Vorgehen: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900" dirty="0">
                <a:latin typeface="Arial" panose="020B0604020202020204" pitchFamily="34" charset="0"/>
              </a:rPr>
              <a:t>- Verfahrenseinstellung (Beweislage, öffentliches Interesse...)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900" dirty="0">
                <a:latin typeface="Arial" panose="020B0604020202020204" pitchFamily="34" charset="0"/>
              </a:rPr>
              <a:t>- Gerichtsverfahren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  <a:defRPr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marL="128588" indent="-128588" algn="l">
              <a:spcBef>
                <a:spcPct val="0"/>
              </a:spcBef>
              <a:defRPr/>
            </a:pPr>
            <a:r>
              <a:rPr lang="de-DE" altLang="de-DE" sz="900" dirty="0">
                <a:latin typeface="Arial" panose="020B0604020202020204" pitchFamily="34" charset="0"/>
              </a:rPr>
              <a:t>Nebenklage:</a:t>
            </a:r>
          </a:p>
          <a:p>
            <a:pPr marL="171450" indent="-171450" algn="l" eaLnBrk="1" hangingPunct="1">
              <a:spcBef>
                <a:spcPct val="0"/>
              </a:spcBef>
              <a:buFontTx/>
              <a:buChar char="-"/>
              <a:defRPr/>
            </a:pPr>
            <a:r>
              <a:rPr lang="de-DE" altLang="de-DE" sz="900" dirty="0">
                <a:latin typeface="Arial" panose="020B0604020202020204" pitchFamily="34" charset="0"/>
              </a:rPr>
              <a:t>Akteneinsicht („was hat wer gesagt“, </a:t>
            </a:r>
            <a:r>
              <a:rPr lang="de-DE" altLang="de-DE" sz="900" dirty="0" err="1">
                <a:latin typeface="Arial" panose="020B0604020202020204" pitchFamily="34" charset="0"/>
              </a:rPr>
              <a:t>bea</a:t>
            </a:r>
            <a:r>
              <a:rPr lang="de-DE" altLang="de-DE" sz="900" dirty="0">
                <a:latin typeface="Arial" panose="020B0604020202020204" pitchFamily="34" charset="0"/>
              </a:rPr>
              <a:t>.:</a:t>
            </a:r>
          </a:p>
          <a:p>
            <a:pPr algn="l" eaLnBrk="1" hangingPunct="1">
              <a:spcBef>
                <a:spcPct val="0"/>
              </a:spcBef>
              <a:buNone/>
              <a:defRPr/>
            </a:pPr>
            <a:r>
              <a:rPr lang="de-DE" altLang="de-DE" sz="900" dirty="0">
                <a:latin typeface="Arial" panose="020B0604020202020204" pitchFamily="34" charset="0"/>
              </a:rPr>
              <a:t>Keine geheimen Anschriften/</a:t>
            </a:r>
            <a:r>
              <a:rPr lang="de-DE" altLang="de-DE" sz="900" dirty="0" err="1">
                <a:latin typeface="Arial" panose="020B0604020202020204" pitchFamily="34" charset="0"/>
              </a:rPr>
              <a:t>Tel.Nr</a:t>
            </a:r>
            <a:r>
              <a:rPr lang="de-DE" altLang="de-DE" sz="900" dirty="0">
                <a:latin typeface="Arial" panose="020B0604020202020204" pitchFamily="34" charset="0"/>
              </a:rPr>
              <a:t>. in Formulare, ladungsfähige Anschrift)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900" dirty="0">
                <a:latin typeface="Arial" panose="020B0604020202020204" pitchFamily="34" charset="0"/>
              </a:rPr>
              <a:t>- Opfer hat ähnliche Rechte wie Staatsanwaltschaft/Täter/-in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900" dirty="0">
                <a:latin typeface="Arial" panose="020B0604020202020204" pitchFamily="34" charset="0"/>
              </a:rPr>
              <a:t>- Einflussnahme auf Verfahrensablauf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  <a:defRPr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marL="128588" indent="-128588" algn="l">
              <a:spcBef>
                <a:spcPct val="0"/>
              </a:spcBef>
              <a:defRPr/>
            </a:pPr>
            <a:r>
              <a:rPr lang="de-DE" altLang="de-DE" sz="900" dirty="0">
                <a:latin typeface="Arial" panose="020B0604020202020204" pitchFamily="34" charset="0"/>
              </a:rPr>
              <a:t>Anwalt: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900" dirty="0">
                <a:latin typeface="Arial" panose="020B0604020202020204" pitchFamily="34" charset="0"/>
              </a:rPr>
              <a:t>- im Nebenklagefall</a:t>
            </a:r>
          </a:p>
          <a:p>
            <a:pPr marL="128588" indent="-128588" algn="l">
              <a:spcBef>
                <a:spcPct val="0"/>
              </a:spcBef>
              <a:buFontTx/>
              <a:buChar char="-"/>
              <a:defRPr/>
            </a:pPr>
            <a:r>
              <a:rPr lang="de-DE" altLang="de-DE" sz="900" dirty="0">
                <a:latin typeface="Arial" panose="020B0604020202020204" pitchFamily="34" charset="0"/>
              </a:rPr>
              <a:t>Ggf. Verfahrenskostenhilfeantrag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de-DE" altLang="de-DE" sz="900" dirty="0">
              <a:latin typeface="Arial" panose="020B0604020202020204" pitchFamily="34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767262" y="1378744"/>
            <a:ext cx="2719388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050" b="1" dirty="0">
                <a:latin typeface="Arial" panose="020B0604020202020204" pitchFamily="34" charset="0"/>
              </a:rPr>
              <a:t>Gericht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05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Verhandlung mit Entscheid über Einstellung, Auflage, Sanktion</a:t>
            </a: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Erscheinungspflicht bei Ladung</a:t>
            </a: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Anwalt möglich (ggf. Verfahrenskostenhilfe)</a:t>
            </a: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Psychosoziale Prozessbegleitung</a:t>
            </a: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de-DE" altLang="de-DE" sz="900" dirty="0">
                <a:latin typeface="Arial" panose="020B0604020202020204" pitchFamily="34" charset="0"/>
              </a:rPr>
              <a:t>Zeugenbetreuungsstelle bei Gericht</a:t>
            </a:r>
          </a:p>
        </p:txBody>
      </p:sp>
    </p:spTree>
    <p:extLst>
      <p:ext uri="{BB962C8B-B14F-4D97-AF65-F5344CB8AC3E}">
        <p14:creationId xmlns:p14="http://schemas.microsoft.com/office/powerpoint/2010/main" val="12072200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PLBACK">
            <a:extLst>
              <a:ext uri="{FF2B5EF4-FFF2-40B4-BE49-F238E27FC236}">
                <a16:creationId xmlns:a16="http://schemas.microsoft.com/office/drawing/2014/main" id="{C07575FC-BAE9-4F95-84B0-163B9468A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04" y="1762125"/>
            <a:ext cx="669131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4CAF19E0-9E37-43AA-800D-50549C738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3233738"/>
            <a:ext cx="9298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 dirty="0">
                <a:solidFill>
                  <a:srgbClr val="000066"/>
                </a:solidFill>
                <a:latin typeface="Arial" panose="020B0604020202020204" pitchFamily="34" charset="0"/>
              </a:rPr>
              <a:t>Gericht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FC4A8213-0329-45DA-BE2A-4810C71D3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000251"/>
            <a:ext cx="1351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Polizei/Aussage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4E18ACB0-02EC-4274-956F-9FEF2DA2D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1" y="2857501"/>
            <a:ext cx="12418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Wohnungsamt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B3098FAA-5FF7-4F80-BDBB-BCCF3473A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1600201"/>
            <a:ext cx="11334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Dolmetscher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86AFD8D2-152A-409E-B312-C7B4EB04C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3981450"/>
            <a:ext cx="2268141" cy="41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Sozialamt/</a:t>
            </a:r>
          </a:p>
          <a:p>
            <a:pPr eaLnBrk="1" hangingPunct="1">
              <a:lnSpc>
                <a:spcPct val="10000"/>
              </a:lnSpc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Sozialbürgerhaus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148DA94C-722B-4AD5-A0E8-C7EC0689F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1" y="4548188"/>
            <a:ext cx="9179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Unterhalt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ED59288F-55D5-4914-8BB4-A6131A637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266" y="2400301"/>
            <a:ext cx="14781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 dirty="0">
                <a:solidFill>
                  <a:srgbClr val="000066"/>
                </a:solidFill>
                <a:latin typeface="Arial" panose="020B0604020202020204" pitchFamily="34" charset="0"/>
              </a:rPr>
              <a:t>Beratungsstelle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6BF899CD-3469-4293-8739-22CD6326E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323" y="3598069"/>
            <a:ext cx="10251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Aufenthalt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AC935471-EAA3-4759-A103-112B5A02C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376" y="1200151"/>
            <a:ext cx="14271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 dirty="0">
                <a:solidFill>
                  <a:srgbClr val="000066"/>
                </a:solidFill>
                <a:latin typeface="Arial" panose="020B0604020202020204" pitchFamily="34" charset="0"/>
              </a:rPr>
              <a:t>Rechtsanwalt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5AB87350-9597-48F3-9F3C-D9F7D4BFB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789385"/>
            <a:ext cx="18418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Rechtsantragsstelle</a:t>
            </a:r>
          </a:p>
        </p:txBody>
      </p:sp>
      <p:sp>
        <p:nvSpPr>
          <p:cNvPr id="24589" name="Text Box 13">
            <a:extLst>
              <a:ext uri="{FF2B5EF4-FFF2-40B4-BE49-F238E27FC236}">
                <a16:creationId xmlns:a16="http://schemas.microsoft.com/office/drawing/2014/main" id="{BAAA41CB-C209-4126-8527-B4C80BEF7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247" y="357188"/>
            <a:ext cx="30241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Medizinische</a:t>
            </a:r>
            <a:r>
              <a:rPr lang="de-DE" altLang="de-DE" sz="1200" b="1">
                <a:latin typeface="Arial" panose="020B0604020202020204" pitchFamily="34" charset="0"/>
              </a:rPr>
              <a:t> Versorgung / Atteste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  <p:bldP spid="24582" grpId="0" autoUpdateAnimBg="0"/>
      <p:bldP spid="24583" grpId="0" autoUpdateAnimBg="0"/>
      <p:bldP spid="24584" grpId="0" autoUpdateAnimBg="0"/>
      <p:bldP spid="24585" grpId="0" autoUpdateAnimBg="0"/>
      <p:bldP spid="24586" grpId="0" autoUpdateAnimBg="0"/>
      <p:bldP spid="24587" grpId="0" autoUpdateAnimBg="0"/>
      <p:bldP spid="24588" grpId="0" autoUpdateAnimBg="0"/>
      <p:bldP spid="2458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CPLBACK">
            <a:extLst>
              <a:ext uri="{FF2B5EF4-FFF2-40B4-BE49-F238E27FC236}">
                <a16:creationId xmlns:a16="http://schemas.microsoft.com/office/drawing/2014/main" id="{DC2AD396-3B99-41D0-99AA-B465291D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04" y="1762125"/>
            <a:ext cx="669131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1027">
            <a:extLst>
              <a:ext uri="{FF2B5EF4-FFF2-40B4-BE49-F238E27FC236}">
                <a16:creationId xmlns:a16="http://schemas.microsoft.com/office/drawing/2014/main" id="{C2A289C8-0820-46E5-BFE3-721D38CA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86916"/>
            <a:ext cx="2484835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Scham: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„die Polizei war da und alle wissen jetzt, was bei   uns los ist.“„Was werden meine Eltern sagen…“</a:t>
            </a:r>
          </a:p>
        </p:txBody>
      </p:sp>
      <p:sp>
        <p:nvSpPr>
          <p:cNvPr id="25604" name="Text Box 1028">
            <a:extLst>
              <a:ext uri="{FF2B5EF4-FFF2-40B4-BE49-F238E27FC236}">
                <a16:creationId xmlns:a16="http://schemas.microsoft.com/office/drawing/2014/main" id="{CADF9EB9-5574-4D1E-AB63-9A2BBE81F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844154"/>
            <a:ext cx="2700338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Ambivalenz: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„ich bin froh dass er/sie weg ist  -  alles soll so werden wie früher; ich will, dass er /sie zurückkommt</a:t>
            </a:r>
          </a:p>
        </p:txBody>
      </p:sp>
      <p:sp>
        <p:nvSpPr>
          <p:cNvPr id="25605" name="Text Box 1029">
            <a:extLst>
              <a:ext uri="{FF2B5EF4-FFF2-40B4-BE49-F238E27FC236}">
                <a16:creationId xmlns:a16="http://schemas.microsoft.com/office/drawing/2014/main" id="{668E28C4-AAEA-4AC9-BD3E-ABF8AFB26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573" y="1600200"/>
            <a:ext cx="283487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Existenzängste: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„Er/sie hat das Konto geleert. Wovon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soll ich jetzt leben?“</a:t>
            </a:r>
          </a:p>
        </p:txBody>
      </p:sp>
      <p:sp>
        <p:nvSpPr>
          <p:cNvPr id="25606" name="Text Box 1030">
            <a:extLst>
              <a:ext uri="{FF2B5EF4-FFF2-40B4-BE49-F238E27FC236}">
                <a16:creationId xmlns:a16="http://schemas.microsoft.com/office/drawing/2014/main" id="{5E54BFE0-2FAB-4CC8-937F-3CAA86553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460" y="2301479"/>
            <a:ext cx="259199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Gesundheit</a:t>
            </a:r>
            <a:r>
              <a:rPr lang="de-DE" altLang="de-DE" sz="900" b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„Ich habe Verletzungen / Schmerzen ..“</a:t>
            </a:r>
          </a:p>
        </p:txBody>
      </p:sp>
      <p:sp>
        <p:nvSpPr>
          <p:cNvPr id="25607" name="Text Box 1031">
            <a:extLst>
              <a:ext uri="{FF2B5EF4-FFF2-40B4-BE49-F238E27FC236}">
                <a16:creationId xmlns:a16="http://schemas.microsoft.com/office/drawing/2014/main" id="{36EB89FE-D299-42C4-B150-BC8EB0765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873" y="2895600"/>
            <a:ext cx="283487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Selbstvorwürfe: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„Ich konnte die Kinder nicht schützen. Wie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konnte ich nur mit so jemanden leben..“</a:t>
            </a:r>
          </a:p>
        </p:txBody>
      </p:sp>
      <p:sp>
        <p:nvSpPr>
          <p:cNvPr id="25608" name="Text Box 1032">
            <a:extLst>
              <a:ext uri="{FF2B5EF4-FFF2-40B4-BE49-F238E27FC236}">
                <a16:creationId xmlns:a16="http://schemas.microsoft.com/office/drawing/2014/main" id="{BFEFEA26-6229-4FD9-B714-D4774B7B6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641" y="3651648"/>
            <a:ext cx="2646759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Überforderung: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Angst vor dem Gang zu Ämtern, Behörden 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„Ich muss jetzt alles alleine machen“</a:t>
            </a:r>
          </a:p>
        </p:txBody>
      </p:sp>
      <p:sp>
        <p:nvSpPr>
          <p:cNvPr id="25609" name="Text Box 1033">
            <a:extLst>
              <a:ext uri="{FF2B5EF4-FFF2-40B4-BE49-F238E27FC236}">
                <a16:creationId xmlns:a16="http://schemas.microsoft.com/office/drawing/2014/main" id="{485ACBC3-8F35-455F-88E1-5FE4AF028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560" y="4354116"/>
            <a:ext cx="2725340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Angst vor Repressalien: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„Was tue ich, wenn er/sie vor der Türe steht? – wenn er/sie die Kinder vor der Schule abpasst? ….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  <p:bldP spid="25605" grpId="0" autoUpdateAnimBg="0"/>
      <p:bldP spid="25606" grpId="0" autoUpdateAnimBg="0"/>
      <p:bldP spid="25607" grpId="0" autoUpdateAnimBg="0"/>
      <p:bldP spid="25608" grpId="0" autoUpdateAnimBg="0"/>
      <p:bldP spid="2560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PLB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04" y="1762125"/>
            <a:ext cx="669131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28750" y="3200401"/>
            <a:ext cx="8096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Gericht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28750" y="2057401"/>
            <a:ext cx="13513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Polizei/Aussage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428750" y="2857501"/>
            <a:ext cx="15132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Wohnungsamt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47813" y="1600201"/>
            <a:ext cx="11894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Dolmetscher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428751" y="3943350"/>
            <a:ext cx="2537222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de-DE" altLang="de-DE" sz="12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"/>
              </a:lnSpc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Sozialamt/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Sozialbürgerhaus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857500" y="4629151"/>
            <a:ext cx="9727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Unterhalt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428750" y="2463404"/>
            <a:ext cx="15775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Beratungsstelle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428750" y="3657601"/>
            <a:ext cx="12954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Aufenthalt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763316" y="1221582"/>
            <a:ext cx="11882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Rechtsanwalt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303860" y="735807"/>
            <a:ext cx="16740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Rechtsantragsstelle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033587" y="250032"/>
            <a:ext cx="27003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>
                <a:solidFill>
                  <a:srgbClr val="000066"/>
                </a:solidFill>
                <a:latin typeface="Arial" panose="020B0604020202020204" pitchFamily="34" charset="0"/>
              </a:rPr>
              <a:t>Medizinische Versorgung / Atteste</a:t>
            </a: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248150" y="627460"/>
            <a:ext cx="209550" cy="858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3384948" y="1006078"/>
            <a:ext cx="863203" cy="594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2951560" y="1437085"/>
            <a:ext cx="1026319" cy="486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2789635" y="1762125"/>
            <a:ext cx="1134665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2951560" y="2247900"/>
            <a:ext cx="972740" cy="215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2951560" y="2625328"/>
            <a:ext cx="972740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2857500" y="2971801"/>
            <a:ext cx="1066800" cy="321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2465785" y="3327797"/>
            <a:ext cx="14585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V="1">
            <a:off x="2627710" y="3598069"/>
            <a:ext cx="1296590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V="1">
            <a:off x="2457450" y="3714750"/>
            <a:ext cx="161806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V="1">
            <a:off x="3429000" y="3829050"/>
            <a:ext cx="8001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4686300" y="141685"/>
            <a:ext cx="33147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350" b="1">
                <a:solidFill>
                  <a:srgbClr val="000066"/>
                </a:solidFill>
                <a:latin typeface="Arial" panose="020B0604020202020204" pitchFamily="34" charset="0"/>
              </a:rPr>
              <a:t>Scham: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„die Polizei war da und alle wissen jetzt, was bei uns los ist.“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„Was werden meine Eltern sagen…“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5113735" y="1006079"/>
            <a:ext cx="28872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350" b="1">
                <a:solidFill>
                  <a:srgbClr val="000066"/>
                </a:solidFill>
                <a:latin typeface="Arial" panose="020B0604020202020204" pitchFamily="34" charset="0"/>
              </a:rPr>
              <a:t>Ambivalenz: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„ich bin froh dass er/sie weg ist  -  alles soll so werden wie früher; ich will, dass er /sie zurückkommt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5166123" y="1762126"/>
            <a:ext cx="2834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350" b="1">
                <a:solidFill>
                  <a:srgbClr val="000066"/>
                </a:solidFill>
                <a:latin typeface="Arial" panose="020B0604020202020204" pitchFamily="34" charset="0"/>
              </a:rPr>
              <a:t>Existenzängste: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„Er/sie hat das Konto geleert. Wovon soll ich jetzt leben?“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5372100" y="2409826"/>
            <a:ext cx="26289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350" b="1">
                <a:solidFill>
                  <a:srgbClr val="000066"/>
                </a:solidFill>
                <a:latin typeface="Arial" panose="020B0604020202020204" pitchFamily="34" charset="0"/>
              </a:rPr>
              <a:t>Gesundheit: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de-DE" altLang="de-DE" sz="1350">
                <a:solidFill>
                  <a:srgbClr val="000066"/>
                </a:solidFill>
                <a:latin typeface="Arial" panose="020B0604020202020204" pitchFamily="34" charset="0"/>
              </a:rPr>
              <a:t>„</a:t>
            </a: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Ich habe Verletzungen / Schmerzen ..“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166123" y="3028951"/>
            <a:ext cx="28348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350" b="1">
                <a:solidFill>
                  <a:srgbClr val="000066"/>
                </a:solidFill>
                <a:latin typeface="Arial" panose="020B0604020202020204" pitchFamily="34" charset="0"/>
              </a:rPr>
              <a:t>Selbstvorwürfe: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„Ich konnte die Kinder nicht schützen. Wie konnte ich nur mit so jemanden leben..“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4914900" y="3651648"/>
            <a:ext cx="30861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350" b="1">
                <a:solidFill>
                  <a:srgbClr val="000066"/>
                </a:solidFill>
                <a:latin typeface="Arial" panose="020B0604020202020204" pitchFamily="34" charset="0"/>
              </a:rPr>
              <a:t>Überforderung: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Angst vor dem Gang zu Ämtern, Behörden 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„Ich muss jetzt alles alleine machen“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4229100" y="4400551"/>
            <a:ext cx="33611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350" b="1">
                <a:solidFill>
                  <a:srgbClr val="000066"/>
                </a:solidFill>
                <a:latin typeface="Arial" panose="020B0604020202020204" pitchFamily="34" charset="0"/>
              </a:rPr>
              <a:t>Angst vor Repessalien: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900">
                <a:solidFill>
                  <a:srgbClr val="000066"/>
                </a:solidFill>
                <a:latin typeface="Arial" panose="020B0604020202020204" pitchFamily="34" charset="0"/>
              </a:rPr>
              <a:t>„Was tue ich, wenn er/sie vor der Türe steht? – wenn er/sie die Kinder vor der Schule abpasst? ….</a:t>
            </a:r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 flipH="1">
            <a:off x="4625579" y="897732"/>
            <a:ext cx="161925" cy="594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 flipH="1">
            <a:off x="4857750" y="1257300"/>
            <a:ext cx="28575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 flipH="1">
            <a:off x="4914900" y="1943101"/>
            <a:ext cx="285750" cy="1083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 flipH="1">
            <a:off x="4895850" y="2571750"/>
            <a:ext cx="3798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 flipH="1" flipV="1">
            <a:off x="4914900" y="3200400"/>
            <a:ext cx="272654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H="1" flipV="1">
            <a:off x="4686300" y="3714750"/>
            <a:ext cx="17026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H="1" flipV="1">
            <a:off x="4457700" y="3886200"/>
            <a:ext cx="17145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2045"/>
          </a:p>
        </p:txBody>
      </p:sp>
    </p:spTree>
    <p:extLst>
      <p:ext uri="{BB962C8B-B14F-4D97-AF65-F5344CB8AC3E}">
        <p14:creationId xmlns:p14="http://schemas.microsoft.com/office/powerpoint/2010/main" val="1531920155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691" y="1100412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6490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8548989-5BCA-4C0F-8CD9-BCC222957770}"/>
              </a:ext>
            </a:extLst>
          </p:cNvPr>
          <p:cNvSpPr/>
          <p:nvPr/>
        </p:nvSpPr>
        <p:spPr>
          <a:xfrm>
            <a:off x="1738826" y="-27765"/>
            <a:ext cx="4425152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45"/>
          </a:p>
        </p:txBody>
      </p:sp>
      <p:pic>
        <p:nvPicPr>
          <p:cNvPr id="92163" name="Rectangle 2">
            <a:extLst>
              <a:ext uri="{FF2B5EF4-FFF2-40B4-BE49-F238E27FC236}">
                <a16:creationId xmlns:a16="http://schemas.microsoft.com/office/drawing/2014/main" id="{E1C5C9D0-520E-4789-960B-145D5081120F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8653" y="117961"/>
            <a:ext cx="4505325" cy="866775"/>
          </a:xfrm>
        </p:spPr>
      </p:pic>
      <p:sp>
        <p:nvSpPr>
          <p:cNvPr id="92164" name="Rectangle 3">
            <a:extLst>
              <a:ext uri="{FF2B5EF4-FFF2-40B4-BE49-F238E27FC236}">
                <a16:creationId xmlns:a16="http://schemas.microsoft.com/office/drawing/2014/main" id="{0A2FCB11-477D-4A82-917E-BBCD9E1A9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803" y="1221581"/>
            <a:ext cx="7009372" cy="350996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endParaRPr lang="de-DE" alt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800" b="1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§ 238</a:t>
            </a:r>
            <a:r>
              <a:rPr lang="de-DE" sz="800" b="1" i="0" u="sng" baseline="30000" dirty="0">
                <a:solidFill>
                  <a:srgbClr val="BD282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de-DE" sz="800" b="1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Nachstellung</a:t>
            </a:r>
          </a:p>
          <a:p>
            <a:pPr algn="l"/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(1) Mit Freiheitsstrafe bis zu drei Jahren oder mit Geldstrafe wird bestraft, wer einer anderen Person in einer Weise unbefugt nachstellt, die </a:t>
            </a:r>
            <a:r>
              <a:rPr lang="de-DE" sz="800" b="1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geeignet</a:t>
            </a:r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 ist, deren Lebensgestaltung nicht unerheblich zu beeinträchtigen, indem er </a:t>
            </a:r>
            <a:r>
              <a:rPr lang="de-DE" sz="800" b="1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wiederholt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1.die räumliche Nähe dieser Person aufsucht,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2.unter Verwendung von Telekommunikationsmitteln oder sonstigen Mitteln der Kommunikation oder über Dritte Kontakt zu dieser Person herzustellen versucht,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3.unter missbräuchlicher Verwendung von personenbezogenen Daten dieser Person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a)Bestellungen von Waren oder Dienstleistungen für sie aufgibt oder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b)Dritte veranlasst, Kontakt mit ihr aufzunehmen,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4.diese Person mit der Verletzung von Leben, körperlicher Unversehrtheit, Gesundheit oder Freiheit ihrer selbst, eines ihrer Angehörigen oder einer anderen ihr nahestehenden Person bedroht,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5.zulasten dieser Person, eines ihrer Angehörigen oder einer anderen ihr nahestehenden Person eine Tat nach § </a:t>
            </a:r>
            <a:r>
              <a:rPr lang="de-DE" sz="800" b="0" i="0" u="sng" dirty="0">
                <a:solidFill>
                  <a:srgbClr val="BD2826"/>
                </a:solidFill>
                <a:effectLst/>
                <a:latin typeface="Verdana" panose="020B0604030504040204" pitchFamily="34" charset="0"/>
                <a:hlinkClick r:id="rId3"/>
              </a:rPr>
              <a:t>202a</a:t>
            </a:r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, § </a:t>
            </a:r>
            <a:r>
              <a:rPr lang="de-DE" sz="800" b="0" i="0" u="sng" dirty="0">
                <a:solidFill>
                  <a:srgbClr val="BD2826"/>
                </a:solidFill>
                <a:effectLst/>
                <a:latin typeface="Verdana" panose="020B0604030504040204" pitchFamily="34" charset="0"/>
                <a:hlinkClick r:id="rId4"/>
              </a:rPr>
              <a:t>202b</a:t>
            </a:r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 oder § </a:t>
            </a:r>
            <a:r>
              <a:rPr lang="de-DE" sz="800" b="0" i="0" u="sng" dirty="0">
                <a:solidFill>
                  <a:srgbClr val="BD2826"/>
                </a:solidFill>
                <a:effectLst/>
                <a:latin typeface="Verdana" panose="020B0604030504040204" pitchFamily="34" charset="0"/>
                <a:hlinkClick r:id="rId5"/>
              </a:rPr>
              <a:t>202c</a:t>
            </a:r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 begeht,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6.eine Abbildung dieser Person, eines ihrer Angehörigen oder einer anderen ihr nahestehenden Person verbreitet oder der Öffentlichkeit zugänglich macht,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7.einen Inhalt (§ </a:t>
            </a:r>
            <a:r>
              <a:rPr lang="de-DE" sz="800" b="0" i="0" u="sng" dirty="0">
                <a:solidFill>
                  <a:srgbClr val="BD2826"/>
                </a:solidFill>
                <a:effectLst/>
                <a:latin typeface="Verdana" panose="020B0604030504040204" pitchFamily="34" charset="0"/>
                <a:hlinkClick r:id="rId6"/>
              </a:rPr>
              <a:t>11</a:t>
            </a:r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 Absatz </a:t>
            </a:r>
            <a:r>
              <a:rPr lang="de-DE" sz="800" b="0" i="0" u="sng" dirty="0">
                <a:solidFill>
                  <a:srgbClr val="BD2826"/>
                </a:solidFill>
                <a:effectLst/>
                <a:latin typeface="Verdana" panose="020B0604030504040204" pitchFamily="34" charset="0"/>
                <a:hlinkClick r:id="rId7"/>
              </a:rPr>
              <a:t>3</a:t>
            </a:r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), der geeignet ist, diese Person verächtlich zu machen oder in der öffentlichen Meinung herabzuwürdigen, unter Vortäuschung der Urheberschaft der Person verbreitet oder der Öffentlichkeit zugänglich macht oder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800" b="0" i="0" dirty="0">
                <a:solidFill>
                  <a:srgbClr val="141414"/>
                </a:solidFill>
                <a:effectLst/>
                <a:latin typeface="Verdana" panose="020B0604030504040204" pitchFamily="34" charset="0"/>
              </a:rPr>
              <a:t>8.eine mit den Nummern 1 bis 7 vergleichbare Handlung vornimmt.</a:t>
            </a:r>
          </a:p>
          <a:p>
            <a:pPr>
              <a:lnSpc>
                <a:spcPct val="80000"/>
              </a:lnSpc>
            </a:pPr>
            <a:endParaRPr lang="de-DE" altLang="de-DE" sz="800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de-DE" altLang="de-DE" sz="800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de-DE" altLang="de-DE" sz="800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sz="800" dirty="0">
                <a:solidFill>
                  <a:srgbClr val="141414"/>
                </a:solidFill>
                <a:latin typeface="Verdana" panose="020B0604030504040204" pitchFamily="34" charset="0"/>
              </a:rPr>
              <a:t>Änderungen 2017 und </a:t>
            </a:r>
            <a:r>
              <a:rPr lang="de-DE" sz="800" dirty="0">
                <a:solidFill>
                  <a:srgbClr val="14141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 </a:t>
            </a:r>
            <a:r>
              <a:rPr lang="de-DE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de-DE" altLang="de-DE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Digitale Delikte, Abbildungen, schwere Fälle)</a:t>
            </a:r>
            <a:endParaRPr lang="de-DE" sz="800" b="0" i="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de-DE" altLang="de-DE" sz="800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lizei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36" y="8390"/>
            <a:ext cx="6858000" cy="51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633018" y="1133475"/>
            <a:ext cx="172675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Kommissariat 105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00150" y="114300"/>
            <a:ext cx="2400300" cy="2087166"/>
            <a:chOff x="71" y="744"/>
            <a:chExt cx="1828" cy="2088"/>
          </a:xfrm>
        </p:grpSpPr>
        <p:sp>
          <p:nvSpPr>
            <p:cNvPr id="3088" name="Text Box 5"/>
            <p:cNvSpPr txBox="1">
              <a:spLocks noChangeArrowheads="1"/>
            </p:cNvSpPr>
            <p:nvPr/>
          </p:nvSpPr>
          <p:spPr bwMode="auto">
            <a:xfrm>
              <a:off x="75" y="744"/>
              <a:ext cx="1824" cy="20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9144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9144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9144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914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914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4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4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4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9144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sz="900">
                <a:latin typeface="Arial" panose="020B0604020202020204" pitchFamily="34" charset="0"/>
              </a:endParaRPr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71" y="786"/>
              <a:ext cx="1786" cy="2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Verhaltens-Prävention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/>
                <a:t>Beratungen, Vorträge, Veranstaltungen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>
                  <a:cs typeface="Arial" charset="0"/>
                </a:rPr>
                <a:t> Häusliche Gewalt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>
                  <a:cs typeface="Arial" charset="0"/>
                </a:rPr>
                <a:t> Sexualstraftaten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>
                  <a:cs typeface="Arial" charset="0"/>
                </a:rPr>
                <a:t> Sexueller Missbrauch von Kindern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>
                  <a:cs typeface="Arial" charset="0"/>
                </a:rPr>
                <a:t> Jugendkriminalität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>
                  <a:cs typeface="Arial" charset="0"/>
                </a:rPr>
                <a:t> Sekten / Okkultismus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>
                  <a:cs typeface="Arial" charset="0"/>
                </a:rPr>
                <a:t> Rechtsextremismus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>
                  <a:cs typeface="Arial" charset="0"/>
                </a:rPr>
                <a:t> Senioren / Trickdiebstahl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>
                  <a:cs typeface="Arial" charset="0"/>
                </a:rPr>
                <a:t> Drogen / Sucht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>
                  <a:cs typeface="Arial" charset="0"/>
                </a:rPr>
                <a:t> Stalking / Mobbing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>
                  <a:cs typeface="Arial" charset="0"/>
                </a:rPr>
                <a:t> Neue Medien / Internet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715000" y="2877741"/>
            <a:ext cx="2228850" cy="2275747"/>
            <a:chOff x="3867" y="744"/>
            <a:chExt cx="1833" cy="2376"/>
          </a:xfrm>
        </p:grpSpPr>
        <p:sp>
          <p:nvSpPr>
            <p:cNvPr id="3086" name="Text Box 8"/>
            <p:cNvSpPr txBox="1">
              <a:spLocks noChangeArrowheads="1"/>
            </p:cNvSpPr>
            <p:nvPr/>
          </p:nvSpPr>
          <p:spPr bwMode="auto">
            <a:xfrm>
              <a:off x="3867" y="744"/>
              <a:ext cx="1833" cy="21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sz="900">
                <a:latin typeface="Arial" panose="020B0604020202020204" pitchFamily="34" charset="0"/>
              </a:endParaRPr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3879" y="775"/>
              <a:ext cx="1669" cy="2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Technische Prävention/Einbruchschutz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>
                  <a:cs typeface="Arial" charset="0"/>
                </a:rPr>
                <a:t> 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>
                  <a:cs typeface="Arial" charset="0"/>
                </a:rPr>
                <a:t> durch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/>
                <a:t> individuelle, kostenlose und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/>
                <a:t>  neutrale Beratung </a:t>
              </a:r>
              <a:endParaRPr lang="de-DE" sz="900" dirty="0">
                <a:cs typeface="Arial" charset="0"/>
              </a:endParaRP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/>
                <a:t> Schwachstellenanalysen und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/>
                <a:t> Sicherheitskonzepten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/>
                <a:t> Informationsveranstaltung und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/>
                <a:t>  Vorträge für Privatpersonen, Firmen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/>
                <a:t>  und Behörden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/>
                <a:t> Beratungsbus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/>
                <a:t> Beratungsstelle mit Ausstellung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 dirty="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209675" y="2914650"/>
            <a:ext cx="2400300" cy="1943100"/>
            <a:chOff x="2304" y="480"/>
            <a:chExt cx="1857" cy="2088"/>
          </a:xfrm>
        </p:grpSpPr>
        <p:sp>
          <p:nvSpPr>
            <p:cNvPr id="3084" name="Text Box 11"/>
            <p:cNvSpPr txBox="1">
              <a:spLocks noChangeArrowheads="1"/>
            </p:cNvSpPr>
            <p:nvPr/>
          </p:nvSpPr>
          <p:spPr bwMode="auto">
            <a:xfrm>
              <a:off x="2304" y="480"/>
              <a:ext cx="1857" cy="20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sz="900">
                <a:latin typeface="Arial" panose="020B0604020202020204" pitchFamily="34" charset="0"/>
              </a:endParaRP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2313" y="483"/>
              <a:ext cx="1848" cy="2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Kinder- / Jugendprävention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>
                  <a:cs typeface="Arial" charset="0"/>
                </a:rPr>
                <a:t> 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/>
                <a:t> Partner in der Kinder- und Jugendarbeit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/>
                <a:t> Zusammenarbeit mit fachspezifischen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/>
                <a:t>  Einrichtungen </a:t>
              </a:r>
              <a:r>
                <a:rPr lang="de-DE" sz="900" dirty="0">
                  <a:cs typeface="Arial" charset="0"/>
                </a:rPr>
                <a:t>(Vernetzung)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/>
                <a:t> </a:t>
              </a:r>
              <a:r>
                <a:rPr lang="de-DE" sz="900" dirty="0" err="1"/>
                <a:t>Multiplikatorenschulungen</a:t>
              </a:r>
              <a:r>
                <a:rPr lang="de-DE" sz="900" dirty="0"/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/>
                <a:t>  (</a:t>
              </a:r>
              <a:r>
                <a:rPr lang="de-DE" sz="900" dirty="0">
                  <a:cs typeface="Arial" charset="0"/>
                </a:rPr>
                <a:t>Pädagogen / innen, Erzieher / innen)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>
                  <a:cs typeface="Arial" charset="0"/>
                </a:rPr>
                <a:t>  für „</a:t>
              </a:r>
              <a:r>
                <a:rPr lang="de-DE" sz="900" dirty="0" err="1">
                  <a:cs typeface="Arial" charset="0"/>
                </a:rPr>
                <a:t>aufgschaut</a:t>
              </a:r>
              <a:r>
                <a:rPr lang="de-DE" sz="900" dirty="0">
                  <a:cs typeface="Arial" charset="0"/>
                </a:rPr>
                <a:t>“, „</a:t>
              </a:r>
              <a:r>
                <a:rPr lang="de-DE" sz="900" dirty="0" err="1">
                  <a:cs typeface="Arial" charset="0"/>
                </a:rPr>
                <a:t>zammgrauft</a:t>
              </a:r>
              <a:r>
                <a:rPr lang="de-DE" sz="900" dirty="0">
                  <a:cs typeface="Arial" charset="0"/>
                </a:rPr>
                <a:t>“ und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>
                  <a:cs typeface="Arial" charset="0"/>
                </a:rPr>
                <a:t>  </a:t>
              </a:r>
              <a:r>
                <a:rPr lang="de-DE" sz="900" dirty="0" err="1">
                  <a:cs typeface="Arial" charset="0"/>
                </a:rPr>
                <a:t>sauba</a:t>
              </a:r>
              <a:r>
                <a:rPr lang="de-DE" sz="900" dirty="0">
                  <a:cs typeface="Arial" charset="0"/>
                </a:rPr>
                <a:t> </a:t>
              </a:r>
              <a:r>
                <a:rPr lang="de-DE" sz="900" dirty="0" err="1">
                  <a:cs typeface="Arial" charset="0"/>
                </a:rPr>
                <a:t>bleim</a:t>
              </a:r>
              <a:r>
                <a:rPr lang="de-DE" sz="900" dirty="0">
                  <a:cs typeface="Arial" charset="0"/>
                </a:rPr>
                <a:t>“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>
                  <a:cs typeface="Arial" charset="0"/>
                </a:rPr>
                <a:t> </a:t>
              </a:r>
              <a:r>
                <a:rPr lang="de-DE" sz="900" dirty="0"/>
                <a:t>Ansprechpartner für die Jugend-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/>
                <a:t>   und Kontaktbeamten / innen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900" dirty="0"/>
                <a:t> Fortbildung für Präventionsbeamte / innen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/>
                <a:t>   (intern)</a:t>
              </a:r>
            </a:p>
          </p:txBody>
        </p:sp>
      </p:grpSp>
      <p:pic>
        <p:nvPicPr>
          <p:cNvPr id="3079" name="Picture 13" descr="W:\Dez31\K314\FOLIEN-BILDER-GRAFIKEN-K314\GRAFIKEN\polizeister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1430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108972" y="107157"/>
            <a:ext cx="2786063" cy="2774157"/>
            <a:chOff x="3420" y="0"/>
            <a:chExt cx="2340" cy="2330"/>
          </a:xfrm>
        </p:grpSpPr>
        <p:sp>
          <p:nvSpPr>
            <p:cNvPr id="3082" name="Text Box 15"/>
            <p:cNvSpPr txBox="1">
              <a:spLocks noChangeArrowheads="1"/>
            </p:cNvSpPr>
            <p:nvPr/>
          </p:nvSpPr>
          <p:spPr bwMode="auto">
            <a:xfrm>
              <a:off x="3420" y="0"/>
              <a:ext cx="2340" cy="2295"/>
            </a:xfrm>
            <a:prstGeom prst="rect">
              <a:avLst/>
            </a:prstGeom>
            <a:solidFill>
              <a:srgbClr val="FFFFFF"/>
            </a:solidFill>
            <a:ln w="4127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9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3600" y="135"/>
              <a:ext cx="2017" cy="2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50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Opferschutz/Beauftragte für Kriminalitätsopfer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50" dirty="0">
                  <a:cs typeface="Arial" charset="0"/>
                </a:rPr>
                <a:t>  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1050" dirty="0"/>
                <a:t> Ansprechpartner </a:t>
              </a:r>
              <a:r>
                <a:rPr lang="de-DE" sz="1050" dirty="0">
                  <a:cs typeface="Arial" charset="0"/>
                </a:rPr>
                <a:t>für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50" dirty="0">
                  <a:cs typeface="Arial" charset="0"/>
                </a:rPr>
                <a:t>  Opfer von Straftaten 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1050" dirty="0">
                  <a:cs typeface="Arial" charset="0"/>
                </a:rPr>
                <a:t> informieren über A</a:t>
              </a:r>
              <a:r>
                <a:rPr lang="de-DE" sz="1050" dirty="0"/>
                <a:t>nzeigen, 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50" dirty="0"/>
                <a:t>  Verfahren und Rechte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1050" dirty="0"/>
                <a:t> individuelle 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50" dirty="0"/>
                <a:t>  Verhaltensempfehlungen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1050" dirty="0"/>
                <a:t> geben Präventionstipps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e-DE" sz="1050" dirty="0">
                  <a:cs typeface="Arial" charset="0"/>
                </a:rPr>
                <a:t> </a:t>
              </a:r>
              <a:r>
                <a:rPr lang="de-DE" sz="1050" dirty="0"/>
                <a:t>vermitteln externe Hilfe und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50" dirty="0"/>
                <a:t>  Unterstützung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de-DE" sz="1050" dirty="0"/>
                <a:t>Beratungstelefon 089/2910-4444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de-DE" sz="1050" dirty="0"/>
                <a:t>MUM-Projekt</a:t>
              </a:r>
            </a:p>
            <a:p>
              <a:pPr fontAlgn="auto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dirty="0"/>
            </a:p>
          </p:txBody>
        </p:sp>
      </p:grpSp>
      <p:pic>
        <p:nvPicPr>
          <p:cNvPr id="3081" name="Picture 17" descr="W:\Dez31\K314\FOLIEN-BILDER-GRAFIKEN-K314\GRAFIKEN\polizeister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1430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560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3311 L -0.35191 0.2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16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Bild 1" descr="HG6.jpg">
            <a:extLst>
              <a:ext uri="{FF2B5EF4-FFF2-40B4-BE49-F238E27FC236}">
                <a16:creationId xmlns:a16="http://schemas.microsoft.com/office/drawing/2014/main" id="{6F5CC780-9ABF-4AAC-961A-AE5E5A6C4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77403"/>
            <a:ext cx="6858000" cy="210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Rechteck 2">
            <a:extLst>
              <a:ext uri="{FF2B5EF4-FFF2-40B4-BE49-F238E27FC236}">
                <a16:creationId xmlns:a16="http://schemas.microsoft.com/office/drawing/2014/main" id="{FB012A10-592F-4C98-9E9D-554AD58ED5A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619125"/>
            <a:ext cx="4343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iagramm 4">
            <a:extLst>
              <a:ext uri="{FF2B5EF4-FFF2-40B4-BE49-F238E27FC236}">
                <a16:creationId xmlns:a16="http://schemas.microsoft.com/office/drawing/2014/main" id="{D937905E-F208-4812-A5A5-A3100D0FDDD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286000"/>
            <a:ext cx="3190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Diagramm 5">
            <a:extLst>
              <a:ext uri="{FF2B5EF4-FFF2-40B4-BE49-F238E27FC236}">
                <a16:creationId xmlns:a16="http://schemas.microsoft.com/office/drawing/2014/main" id="{DD1F8456-6789-4A14-B892-8C1D3D5934A8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286000"/>
            <a:ext cx="3190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Bild 1" descr="HG6.jpg">
            <a:extLst>
              <a:ext uri="{FF2B5EF4-FFF2-40B4-BE49-F238E27FC236}">
                <a16:creationId xmlns:a16="http://schemas.microsoft.com/office/drawing/2014/main" id="{1D658A0E-499C-48E1-9F13-27A77BF3D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457950" cy="210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Rechteck 2">
            <a:extLst>
              <a:ext uri="{FF2B5EF4-FFF2-40B4-BE49-F238E27FC236}">
                <a16:creationId xmlns:a16="http://schemas.microsoft.com/office/drawing/2014/main" id="{5DC9AD0F-1F4D-4386-8927-AA389B6E5E1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619125"/>
            <a:ext cx="32575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Diagramm 5">
            <a:extLst>
              <a:ext uri="{FF2B5EF4-FFF2-40B4-BE49-F238E27FC236}">
                <a16:creationId xmlns:a16="http://schemas.microsoft.com/office/drawing/2014/main" id="{3EB8264B-5E7C-4C1C-A00C-19926B335E0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58293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Bild 1" descr="HG6.jpg">
            <a:extLst>
              <a:ext uri="{FF2B5EF4-FFF2-40B4-BE49-F238E27FC236}">
                <a16:creationId xmlns:a16="http://schemas.microsoft.com/office/drawing/2014/main" id="{CCE3705A-A541-48B1-945B-49EE37A48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457950" cy="210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Rechteck 2">
            <a:extLst>
              <a:ext uri="{FF2B5EF4-FFF2-40B4-BE49-F238E27FC236}">
                <a16:creationId xmlns:a16="http://schemas.microsoft.com/office/drawing/2014/main" id="{2DF5FB01-E4C4-4B13-A433-1F5255B60DD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19125"/>
            <a:ext cx="3486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iagramm 4">
            <a:extLst>
              <a:ext uri="{FF2B5EF4-FFF2-40B4-BE49-F238E27FC236}">
                <a16:creationId xmlns:a16="http://schemas.microsoft.com/office/drawing/2014/main" id="{626C0EF0-57D0-463E-8C11-889BA43936E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286000"/>
            <a:ext cx="62198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>
            <a:extLst>
              <a:ext uri="{FF2B5EF4-FFF2-40B4-BE49-F238E27FC236}">
                <a16:creationId xmlns:a16="http://schemas.microsoft.com/office/drawing/2014/main" id="{2CE58246-980A-46D1-A637-B30065516958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altLang="de-DE"/>
          </a:p>
        </p:txBody>
      </p:sp>
      <p:sp>
        <p:nvSpPr>
          <p:cNvPr id="102403" name="Text Placeholder 4">
            <a:extLst>
              <a:ext uri="{FF2B5EF4-FFF2-40B4-BE49-F238E27FC236}">
                <a16:creationId xmlns:a16="http://schemas.microsoft.com/office/drawing/2014/main" id="{51CC46C1-DBEB-40A0-A737-2D7A12069C10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314450" y="4100512"/>
            <a:ext cx="6504385" cy="928688"/>
          </a:xfrm>
        </p:spPr>
        <p:txBody>
          <a:bodyPr/>
          <a:lstStyle/>
          <a:p>
            <a:pPr algn="ctr"/>
            <a:r>
              <a:rPr altLang="de-DE" sz="3000"/>
              <a:t>Verhaltensempfehlungen</a:t>
            </a:r>
          </a:p>
        </p:txBody>
      </p:sp>
      <p:pic>
        <p:nvPicPr>
          <p:cNvPr id="102404" name="Bild 5" descr="Stalking1.jpg">
            <a:extLst>
              <a:ext uri="{FF2B5EF4-FFF2-40B4-BE49-F238E27FC236}">
                <a16:creationId xmlns:a16="http://schemas.microsoft.com/office/drawing/2014/main" id="{0796E33B-E953-4FF7-9FFC-680737F9D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14300"/>
            <a:ext cx="51435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ung 7">
            <a:extLst>
              <a:ext uri="{FF2B5EF4-FFF2-40B4-BE49-F238E27FC236}">
                <a16:creationId xmlns:a16="http://schemas.microsoft.com/office/drawing/2014/main" id="{32DB9B28-94A8-4DDD-9288-1ED75557F7B8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285750"/>
            <a:ext cx="3258741" cy="490538"/>
            <a:chOff x="395536" y="2211388"/>
            <a:chExt cx="3810797" cy="654843"/>
          </a:xfrm>
        </p:grpSpPr>
        <p:sp>
          <p:nvSpPr>
            <p:cNvPr id="9" name="Eingebuchteter Richtungspfeil 8">
              <a:extLst>
                <a:ext uri="{FF2B5EF4-FFF2-40B4-BE49-F238E27FC236}">
                  <a16:creationId xmlns:a16="http://schemas.microsoft.com/office/drawing/2014/main" id="{14B41873-DF97-4095-B9E9-53C397A334C7}"/>
                </a:ext>
              </a:extLst>
            </p:cNvPr>
            <p:cNvSpPr/>
            <p:nvPr/>
          </p:nvSpPr>
          <p:spPr>
            <a:xfrm>
              <a:off x="395536" y="2211388"/>
              <a:ext cx="827042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Eingebuchteter Richtungspfeil 9">
              <a:extLst>
                <a:ext uri="{FF2B5EF4-FFF2-40B4-BE49-F238E27FC236}">
                  <a16:creationId xmlns:a16="http://schemas.microsoft.com/office/drawing/2014/main" id="{29843C8D-9E64-4F4C-AF98-F6A685186A89}"/>
                </a:ext>
              </a:extLst>
            </p:cNvPr>
            <p:cNvSpPr/>
            <p:nvPr/>
          </p:nvSpPr>
          <p:spPr>
            <a:xfrm>
              <a:off x="892597" y="2211388"/>
              <a:ext cx="827042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Eingebuchteter Richtungspfeil 10">
              <a:extLst>
                <a:ext uri="{FF2B5EF4-FFF2-40B4-BE49-F238E27FC236}">
                  <a16:creationId xmlns:a16="http://schemas.microsoft.com/office/drawing/2014/main" id="{9820381B-6D1B-4ACF-BC5B-736479D03BBC}"/>
                </a:ext>
              </a:extLst>
            </p:cNvPr>
            <p:cNvSpPr/>
            <p:nvPr/>
          </p:nvSpPr>
          <p:spPr>
            <a:xfrm>
              <a:off x="1389657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Eingebuchteter Richtungspfeil 11">
              <a:extLst>
                <a:ext uri="{FF2B5EF4-FFF2-40B4-BE49-F238E27FC236}">
                  <a16:creationId xmlns:a16="http://schemas.microsoft.com/office/drawing/2014/main" id="{9EFD91D5-9715-4267-8670-0E1F371ED1E7}"/>
                </a:ext>
              </a:extLst>
            </p:cNvPr>
            <p:cNvSpPr/>
            <p:nvPr/>
          </p:nvSpPr>
          <p:spPr>
            <a:xfrm>
              <a:off x="1886718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Eingebuchteter Richtungspfeil 12">
              <a:extLst>
                <a:ext uri="{FF2B5EF4-FFF2-40B4-BE49-F238E27FC236}">
                  <a16:creationId xmlns:a16="http://schemas.microsoft.com/office/drawing/2014/main" id="{0984D901-ADC9-41B6-8D71-C507F3319E99}"/>
                </a:ext>
              </a:extLst>
            </p:cNvPr>
            <p:cNvSpPr/>
            <p:nvPr/>
          </p:nvSpPr>
          <p:spPr>
            <a:xfrm>
              <a:off x="2383778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Eingebuchteter Richtungspfeil 13">
              <a:extLst>
                <a:ext uri="{FF2B5EF4-FFF2-40B4-BE49-F238E27FC236}">
                  <a16:creationId xmlns:a16="http://schemas.microsoft.com/office/drawing/2014/main" id="{99CB6FEB-EF02-4D40-B9FA-AD21E9550D73}"/>
                </a:ext>
              </a:extLst>
            </p:cNvPr>
            <p:cNvSpPr/>
            <p:nvPr/>
          </p:nvSpPr>
          <p:spPr>
            <a:xfrm>
              <a:off x="2880839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Eingebuchteter Richtungspfeil 14">
              <a:extLst>
                <a:ext uri="{FF2B5EF4-FFF2-40B4-BE49-F238E27FC236}">
                  <a16:creationId xmlns:a16="http://schemas.microsoft.com/office/drawing/2014/main" id="{B9F48581-FAB4-4D08-8029-ECEF3BD9D91A}"/>
                </a:ext>
              </a:extLst>
            </p:cNvPr>
            <p:cNvSpPr/>
            <p:nvPr/>
          </p:nvSpPr>
          <p:spPr>
            <a:xfrm>
              <a:off x="3379291" y="2211388"/>
              <a:ext cx="827042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grpSp>
          <p:nvGrpSpPr>
            <p:cNvPr id="102458" name="Gruppierung 15">
              <a:extLst>
                <a:ext uri="{FF2B5EF4-FFF2-40B4-BE49-F238E27FC236}">
                  <a16:creationId xmlns:a16="http://schemas.microsoft.com/office/drawing/2014/main" id="{74BD62C0-BEDB-41B7-92E5-31FE138C3E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2276872"/>
              <a:ext cx="3582126" cy="523875"/>
              <a:chOff x="1142601" y="387746"/>
              <a:chExt cx="3582126" cy="523875"/>
            </a:xfrm>
          </p:grpSpPr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D598708F-F17D-473D-967F-DDA039D71DAC}"/>
                  </a:ext>
                </a:extLst>
              </p:cNvPr>
              <p:cNvSpPr/>
              <p:nvPr/>
            </p:nvSpPr>
            <p:spPr>
              <a:xfrm>
                <a:off x="1142601" y="387429"/>
                <a:ext cx="3582456" cy="524510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5A39A389-6552-4C45-83BA-DFF7F353CBD8}"/>
                  </a:ext>
                </a:extLst>
              </p:cNvPr>
              <p:cNvSpPr/>
              <p:nvPr/>
            </p:nvSpPr>
            <p:spPr>
              <a:xfrm>
                <a:off x="1142601" y="387429"/>
                <a:ext cx="3582456" cy="5245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6670" tIns="26670" rIns="26670" bIns="26670" spcCol="1270" anchor="ctr"/>
              <a:lstStyle/>
              <a:p>
                <a:pPr eaLnBrk="1" hangingPunct="1">
                  <a:defRPr/>
                </a:pPr>
                <a:r>
                  <a:rPr lang="de-DE" sz="1800" dirty="0"/>
                  <a:t>Meidung jeglichen Kontaktes</a:t>
                </a:r>
              </a:p>
            </p:txBody>
          </p:sp>
        </p:grpSp>
      </p:grpSp>
      <p:grpSp>
        <p:nvGrpSpPr>
          <p:cNvPr id="19" name="Gruppierung 18">
            <a:extLst>
              <a:ext uri="{FF2B5EF4-FFF2-40B4-BE49-F238E27FC236}">
                <a16:creationId xmlns:a16="http://schemas.microsoft.com/office/drawing/2014/main" id="{6CC2CA24-8B19-44D9-A5C3-9B282FA0E718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938212"/>
            <a:ext cx="3258741" cy="490538"/>
            <a:chOff x="395536" y="2211388"/>
            <a:chExt cx="3810797" cy="654843"/>
          </a:xfrm>
        </p:grpSpPr>
        <p:sp>
          <p:nvSpPr>
            <p:cNvPr id="20" name="Eingebuchteter Richtungspfeil 19">
              <a:extLst>
                <a:ext uri="{FF2B5EF4-FFF2-40B4-BE49-F238E27FC236}">
                  <a16:creationId xmlns:a16="http://schemas.microsoft.com/office/drawing/2014/main" id="{351528DC-D7AC-4E66-8358-F74982CA6CEF}"/>
                </a:ext>
              </a:extLst>
            </p:cNvPr>
            <p:cNvSpPr/>
            <p:nvPr/>
          </p:nvSpPr>
          <p:spPr>
            <a:xfrm>
              <a:off x="395536" y="2211388"/>
              <a:ext cx="827042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Eingebuchteter Richtungspfeil 20">
              <a:extLst>
                <a:ext uri="{FF2B5EF4-FFF2-40B4-BE49-F238E27FC236}">
                  <a16:creationId xmlns:a16="http://schemas.microsoft.com/office/drawing/2014/main" id="{52C3F9A6-A51E-4ED7-97AA-91333EBB3D0D}"/>
                </a:ext>
              </a:extLst>
            </p:cNvPr>
            <p:cNvSpPr/>
            <p:nvPr/>
          </p:nvSpPr>
          <p:spPr>
            <a:xfrm>
              <a:off x="892597" y="2211388"/>
              <a:ext cx="827042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Eingebuchteter Richtungspfeil 21">
              <a:extLst>
                <a:ext uri="{FF2B5EF4-FFF2-40B4-BE49-F238E27FC236}">
                  <a16:creationId xmlns:a16="http://schemas.microsoft.com/office/drawing/2014/main" id="{AB65E757-24F3-45DC-B68C-34F2D414AA95}"/>
                </a:ext>
              </a:extLst>
            </p:cNvPr>
            <p:cNvSpPr/>
            <p:nvPr/>
          </p:nvSpPr>
          <p:spPr>
            <a:xfrm>
              <a:off x="1389657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Eingebuchteter Richtungspfeil 22">
              <a:extLst>
                <a:ext uri="{FF2B5EF4-FFF2-40B4-BE49-F238E27FC236}">
                  <a16:creationId xmlns:a16="http://schemas.microsoft.com/office/drawing/2014/main" id="{7995DC89-F402-4BD8-8B1A-A89C7C6426A1}"/>
                </a:ext>
              </a:extLst>
            </p:cNvPr>
            <p:cNvSpPr/>
            <p:nvPr/>
          </p:nvSpPr>
          <p:spPr>
            <a:xfrm>
              <a:off x="1886718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Eingebuchteter Richtungspfeil 23">
              <a:extLst>
                <a:ext uri="{FF2B5EF4-FFF2-40B4-BE49-F238E27FC236}">
                  <a16:creationId xmlns:a16="http://schemas.microsoft.com/office/drawing/2014/main" id="{4D43A077-DCC7-433D-9B64-C5A3A629A386}"/>
                </a:ext>
              </a:extLst>
            </p:cNvPr>
            <p:cNvSpPr/>
            <p:nvPr/>
          </p:nvSpPr>
          <p:spPr>
            <a:xfrm>
              <a:off x="2383778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5" name="Eingebuchteter Richtungspfeil 24">
              <a:extLst>
                <a:ext uri="{FF2B5EF4-FFF2-40B4-BE49-F238E27FC236}">
                  <a16:creationId xmlns:a16="http://schemas.microsoft.com/office/drawing/2014/main" id="{DA7EC1A0-5838-4EC0-9DB8-CD2FBC35B72F}"/>
                </a:ext>
              </a:extLst>
            </p:cNvPr>
            <p:cNvSpPr/>
            <p:nvPr/>
          </p:nvSpPr>
          <p:spPr>
            <a:xfrm>
              <a:off x="2880839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6" name="Eingebuchteter Richtungspfeil 25">
              <a:extLst>
                <a:ext uri="{FF2B5EF4-FFF2-40B4-BE49-F238E27FC236}">
                  <a16:creationId xmlns:a16="http://schemas.microsoft.com/office/drawing/2014/main" id="{AAEB5A95-C74D-4E12-9ED6-75D2E6AF5287}"/>
                </a:ext>
              </a:extLst>
            </p:cNvPr>
            <p:cNvSpPr/>
            <p:nvPr/>
          </p:nvSpPr>
          <p:spPr>
            <a:xfrm>
              <a:off x="3379291" y="2211388"/>
              <a:ext cx="827042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grpSp>
          <p:nvGrpSpPr>
            <p:cNvPr id="102448" name="Gruppierung 26">
              <a:extLst>
                <a:ext uri="{FF2B5EF4-FFF2-40B4-BE49-F238E27FC236}">
                  <a16:creationId xmlns:a16="http://schemas.microsoft.com/office/drawing/2014/main" id="{F1956837-9EC7-4B72-AC14-7761778336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2276872"/>
              <a:ext cx="3582126" cy="523875"/>
              <a:chOff x="1142601" y="387746"/>
              <a:chExt cx="3582126" cy="523875"/>
            </a:xfrm>
          </p:grpSpPr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9C90892E-D957-4DA6-B9D4-898B5467A24B}"/>
                  </a:ext>
                </a:extLst>
              </p:cNvPr>
              <p:cNvSpPr/>
              <p:nvPr/>
            </p:nvSpPr>
            <p:spPr>
              <a:xfrm>
                <a:off x="1142601" y="387429"/>
                <a:ext cx="3582456" cy="524510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517A1DDE-C014-4A86-B7A4-952403856FE4}"/>
                  </a:ext>
                </a:extLst>
              </p:cNvPr>
              <p:cNvSpPr/>
              <p:nvPr/>
            </p:nvSpPr>
            <p:spPr>
              <a:xfrm>
                <a:off x="1142601" y="387429"/>
                <a:ext cx="3582456" cy="5245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6670" tIns="26670" rIns="26670" bIns="26670" spcCol="1270" anchor="ctr"/>
              <a:lstStyle/>
              <a:p>
                <a:pPr eaLnBrk="1" hangingPunct="1">
                  <a:defRPr/>
                </a:pPr>
                <a:r>
                  <a:rPr lang="de-DE" sz="1800" dirty="0"/>
                  <a:t>Schaffung von Öffentlichkeit</a:t>
                </a:r>
              </a:p>
            </p:txBody>
          </p:sp>
        </p:grpSp>
      </p:grpSp>
      <p:grpSp>
        <p:nvGrpSpPr>
          <p:cNvPr id="30" name="Gruppierung 29">
            <a:extLst>
              <a:ext uri="{FF2B5EF4-FFF2-40B4-BE49-F238E27FC236}">
                <a16:creationId xmlns:a16="http://schemas.microsoft.com/office/drawing/2014/main" id="{CB598F0D-7790-4FBA-BD61-46EC73592DA4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1624012"/>
            <a:ext cx="3258741" cy="490538"/>
            <a:chOff x="395536" y="2211388"/>
            <a:chExt cx="3810797" cy="654843"/>
          </a:xfrm>
        </p:grpSpPr>
        <p:sp>
          <p:nvSpPr>
            <p:cNvPr id="31" name="Eingebuchteter Richtungspfeil 30">
              <a:extLst>
                <a:ext uri="{FF2B5EF4-FFF2-40B4-BE49-F238E27FC236}">
                  <a16:creationId xmlns:a16="http://schemas.microsoft.com/office/drawing/2014/main" id="{C275DBF3-DB86-4140-85CA-4E3F4F858147}"/>
                </a:ext>
              </a:extLst>
            </p:cNvPr>
            <p:cNvSpPr/>
            <p:nvPr/>
          </p:nvSpPr>
          <p:spPr>
            <a:xfrm>
              <a:off x="395536" y="2211388"/>
              <a:ext cx="827042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2" name="Eingebuchteter Richtungspfeil 31">
              <a:extLst>
                <a:ext uri="{FF2B5EF4-FFF2-40B4-BE49-F238E27FC236}">
                  <a16:creationId xmlns:a16="http://schemas.microsoft.com/office/drawing/2014/main" id="{93A16F18-4D88-40E7-B04C-A92BC5E2E5F6}"/>
                </a:ext>
              </a:extLst>
            </p:cNvPr>
            <p:cNvSpPr/>
            <p:nvPr/>
          </p:nvSpPr>
          <p:spPr>
            <a:xfrm>
              <a:off x="892597" y="2211388"/>
              <a:ext cx="827042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3" name="Eingebuchteter Richtungspfeil 32">
              <a:extLst>
                <a:ext uri="{FF2B5EF4-FFF2-40B4-BE49-F238E27FC236}">
                  <a16:creationId xmlns:a16="http://schemas.microsoft.com/office/drawing/2014/main" id="{70A16AED-FF80-4972-ACF6-B273E244000A}"/>
                </a:ext>
              </a:extLst>
            </p:cNvPr>
            <p:cNvSpPr/>
            <p:nvPr/>
          </p:nvSpPr>
          <p:spPr>
            <a:xfrm>
              <a:off x="1389657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4" name="Eingebuchteter Richtungspfeil 33">
              <a:extLst>
                <a:ext uri="{FF2B5EF4-FFF2-40B4-BE49-F238E27FC236}">
                  <a16:creationId xmlns:a16="http://schemas.microsoft.com/office/drawing/2014/main" id="{A56AF6E9-53F7-4C15-AE98-DC62977E7854}"/>
                </a:ext>
              </a:extLst>
            </p:cNvPr>
            <p:cNvSpPr/>
            <p:nvPr/>
          </p:nvSpPr>
          <p:spPr>
            <a:xfrm>
              <a:off x="1886718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5" name="Eingebuchteter Richtungspfeil 34">
              <a:extLst>
                <a:ext uri="{FF2B5EF4-FFF2-40B4-BE49-F238E27FC236}">
                  <a16:creationId xmlns:a16="http://schemas.microsoft.com/office/drawing/2014/main" id="{A0CAD3F3-B9B7-45A8-BD59-93463DDDF8F4}"/>
                </a:ext>
              </a:extLst>
            </p:cNvPr>
            <p:cNvSpPr/>
            <p:nvPr/>
          </p:nvSpPr>
          <p:spPr>
            <a:xfrm>
              <a:off x="2383778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6" name="Eingebuchteter Richtungspfeil 35">
              <a:extLst>
                <a:ext uri="{FF2B5EF4-FFF2-40B4-BE49-F238E27FC236}">
                  <a16:creationId xmlns:a16="http://schemas.microsoft.com/office/drawing/2014/main" id="{18060F36-B565-4B33-A92B-3B9C066954ED}"/>
                </a:ext>
              </a:extLst>
            </p:cNvPr>
            <p:cNvSpPr/>
            <p:nvPr/>
          </p:nvSpPr>
          <p:spPr>
            <a:xfrm>
              <a:off x="2880839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7" name="Eingebuchteter Richtungspfeil 36">
              <a:extLst>
                <a:ext uri="{FF2B5EF4-FFF2-40B4-BE49-F238E27FC236}">
                  <a16:creationId xmlns:a16="http://schemas.microsoft.com/office/drawing/2014/main" id="{DCB9C108-84EF-4CA5-AC79-72759E3A51CB}"/>
                </a:ext>
              </a:extLst>
            </p:cNvPr>
            <p:cNvSpPr/>
            <p:nvPr/>
          </p:nvSpPr>
          <p:spPr>
            <a:xfrm>
              <a:off x="3379291" y="2211388"/>
              <a:ext cx="827042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grpSp>
          <p:nvGrpSpPr>
            <p:cNvPr id="102438" name="Gruppierung 37">
              <a:extLst>
                <a:ext uri="{FF2B5EF4-FFF2-40B4-BE49-F238E27FC236}">
                  <a16:creationId xmlns:a16="http://schemas.microsoft.com/office/drawing/2014/main" id="{8D8B36F2-0809-4B8F-B9E0-97E6138CC8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2276872"/>
              <a:ext cx="3582126" cy="523875"/>
              <a:chOff x="1142601" y="387746"/>
              <a:chExt cx="3582126" cy="523875"/>
            </a:xfrm>
          </p:grpSpPr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C79CF55D-9698-4004-9B06-8D3A3A602FD3}"/>
                  </a:ext>
                </a:extLst>
              </p:cNvPr>
              <p:cNvSpPr/>
              <p:nvPr/>
            </p:nvSpPr>
            <p:spPr>
              <a:xfrm>
                <a:off x="1142601" y="387429"/>
                <a:ext cx="3582456" cy="524510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5F905CFC-2542-46F7-9EC4-C7A579EEBD07}"/>
                  </a:ext>
                </a:extLst>
              </p:cNvPr>
              <p:cNvSpPr/>
              <p:nvPr/>
            </p:nvSpPr>
            <p:spPr>
              <a:xfrm>
                <a:off x="1142601" y="387429"/>
                <a:ext cx="3582456" cy="5245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6670" tIns="26670" rIns="26670" bIns="26670" spcCol="1270" anchor="ctr"/>
              <a:lstStyle/>
              <a:p>
                <a:pPr eaLnBrk="1" hangingPunct="1">
                  <a:defRPr/>
                </a:pPr>
                <a:r>
                  <a:rPr lang="de-DE" sz="2045" dirty="0"/>
                  <a:t>Dokumentation</a:t>
                </a:r>
              </a:p>
            </p:txBody>
          </p:sp>
        </p:grpSp>
      </p:grpSp>
      <p:grpSp>
        <p:nvGrpSpPr>
          <p:cNvPr id="41" name="Gruppierung 40">
            <a:extLst>
              <a:ext uri="{FF2B5EF4-FFF2-40B4-BE49-F238E27FC236}">
                <a16:creationId xmlns:a16="http://schemas.microsoft.com/office/drawing/2014/main" id="{2E4138C9-E200-4A44-ABCC-ED3E2F90918B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2309812"/>
            <a:ext cx="3258741" cy="490538"/>
            <a:chOff x="395536" y="2211388"/>
            <a:chExt cx="3810797" cy="654843"/>
          </a:xfrm>
        </p:grpSpPr>
        <p:sp>
          <p:nvSpPr>
            <p:cNvPr id="42" name="Eingebuchteter Richtungspfeil 41">
              <a:extLst>
                <a:ext uri="{FF2B5EF4-FFF2-40B4-BE49-F238E27FC236}">
                  <a16:creationId xmlns:a16="http://schemas.microsoft.com/office/drawing/2014/main" id="{4A949D35-F3D2-4C5D-9A8F-46EE53E734D3}"/>
                </a:ext>
              </a:extLst>
            </p:cNvPr>
            <p:cNvSpPr/>
            <p:nvPr/>
          </p:nvSpPr>
          <p:spPr>
            <a:xfrm>
              <a:off x="395536" y="2211388"/>
              <a:ext cx="827042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3" name="Eingebuchteter Richtungspfeil 42">
              <a:extLst>
                <a:ext uri="{FF2B5EF4-FFF2-40B4-BE49-F238E27FC236}">
                  <a16:creationId xmlns:a16="http://schemas.microsoft.com/office/drawing/2014/main" id="{D561F578-EED7-4040-BB85-3644BEE7BAB1}"/>
                </a:ext>
              </a:extLst>
            </p:cNvPr>
            <p:cNvSpPr/>
            <p:nvPr/>
          </p:nvSpPr>
          <p:spPr>
            <a:xfrm>
              <a:off x="892597" y="2211388"/>
              <a:ext cx="827042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4" name="Eingebuchteter Richtungspfeil 43">
              <a:extLst>
                <a:ext uri="{FF2B5EF4-FFF2-40B4-BE49-F238E27FC236}">
                  <a16:creationId xmlns:a16="http://schemas.microsoft.com/office/drawing/2014/main" id="{0C54A288-09A8-477F-A759-616705ED1995}"/>
                </a:ext>
              </a:extLst>
            </p:cNvPr>
            <p:cNvSpPr/>
            <p:nvPr/>
          </p:nvSpPr>
          <p:spPr>
            <a:xfrm>
              <a:off x="1389657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5" name="Eingebuchteter Richtungspfeil 44">
              <a:extLst>
                <a:ext uri="{FF2B5EF4-FFF2-40B4-BE49-F238E27FC236}">
                  <a16:creationId xmlns:a16="http://schemas.microsoft.com/office/drawing/2014/main" id="{9244C083-76D1-43D0-BF12-B11C5DEFB5B2}"/>
                </a:ext>
              </a:extLst>
            </p:cNvPr>
            <p:cNvSpPr/>
            <p:nvPr/>
          </p:nvSpPr>
          <p:spPr>
            <a:xfrm>
              <a:off x="1886718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6" name="Eingebuchteter Richtungspfeil 45">
              <a:extLst>
                <a:ext uri="{FF2B5EF4-FFF2-40B4-BE49-F238E27FC236}">
                  <a16:creationId xmlns:a16="http://schemas.microsoft.com/office/drawing/2014/main" id="{CFBDC102-FCC3-4D15-8C7B-B5D4B1B537C0}"/>
                </a:ext>
              </a:extLst>
            </p:cNvPr>
            <p:cNvSpPr/>
            <p:nvPr/>
          </p:nvSpPr>
          <p:spPr>
            <a:xfrm>
              <a:off x="2383778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7" name="Eingebuchteter Richtungspfeil 46">
              <a:extLst>
                <a:ext uri="{FF2B5EF4-FFF2-40B4-BE49-F238E27FC236}">
                  <a16:creationId xmlns:a16="http://schemas.microsoft.com/office/drawing/2014/main" id="{ACFDB48F-A626-4119-B239-4E0132758B78}"/>
                </a:ext>
              </a:extLst>
            </p:cNvPr>
            <p:cNvSpPr/>
            <p:nvPr/>
          </p:nvSpPr>
          <p:spPr>
            <a:xfrm>
              <a:off x="2880839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8" name="Eingebuchteter Richtungspfeil 47">
              <a:extLst>
                <a:ext uri="{FF2B5EF4-FFF2-40B4-BE49-F238E27FC236}">
                  <a16:creationId xmlns:a16="http://schemas.microsoft.com/office/drawing/2014/main" id="{10B1040F-89E3-4C85-8306-9A3F14B1DDAF}"/>
                </a:ext>
              </a:extLst>
            </p:cNvPr>
            <p:cNvSpPr/>
            <p:nvPr/>
          </p:nvSpPr>
          <p:spPr>
            <a:xfrm>
              <a:off x="3379291" y="2211388"/>
              <a:ext cx="827042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grpSp>
          <p:nvGrpSpPr>
            <p:cNvPr id="102428" name="Gruppierung 48">
              <a:extLst>
                <a:ext uri="{FF2B5EF4-FFF2-40B4-BE49-F238E27FC236}">
                  <a16:creationId xmlns:a16="http://schemas.microsoft.com/office/drawing/2014/main" id="{EABBA3D2-D046-4818-B530-2CA628F712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2276872"/>
              <a:ext cx="3582126" cy="523875"/>
              <a:chOff x="1142601" y="387746"/>
              <a:chExt cx="3582126" cy="523875"/>
            </a:xfrm>
          </p:grpSpPr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B0FA728E-C54B-446A-8F71-2D3378EF4CEE}"/>
                  </a:ext>
                </a:extLst>
              </p:cNvPr>
              <p:cNvSpPr/>
              <p:nvPr/>
            </p:nvSpPr>
            <p:spPr>
              <a:xfrm>
                <a:off x="1142601" y="387429"/>
                <a:ext cx="3582456" cy="524510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929ADD20-E5B5-4CD3-902F-BD6A05A452CF}"/>
                  </a:ext>
                </a:extLst>
              </p:cNvPr>
              <p:cNvSpPr/>
              <p:nvPr/>
            </p:nvSpPr>
            <p:spPr>
              <a:xfrm>
                <a:off x="1142601" y="387429"/>
                <a:ext cx="3582456" cy="5245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6670" tIns="26670" rIns="26670" bIns="26670" spcCol="1270" anchor="ctr"/>
              <a:lstStyle/>
              <a:p>
                <a:pPr eaLnBrk="1" hangingPunct="1">
                  <a:defRPr/>
                </a:pPr>
                <a:r>
                  <a:rPr lang="de-DE" sz="2045" dirty="0"/>
                  <a:t>Verlassen der Opferrolle</a:t>
                </a:r>
              </a:p>
            </p:txBody>
          </p:sp>
        </p:grpSp>
      </p:grpSp>
      <p:grpSp>
        <p:nvGrpSpPr>
          <p:cNvPr id="52" name="Gruppierung 51">
            <a:extLst>
              <a:ext uri="{FF2B5EF4-FFF2-40B4-BE49-F238E27FC236}">
                <a16:creationId xmlns:a16="http://schemas.microsoft.com/office/drawing/2014/main" id="{ADC31D24-2896-4E8D-928D-99394099C70A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2995612"/>
            <a:ext cx="3258741" cy="490538"/>
            <a:chOff x="395536" y="2211388"/>
            <a:chExt cx="3810797" cy="654843"/>
          </a:xfrm>
        </p:grpSpPr>
        <p:sp>
          <p:nvSpPr>
            <p:cNvPr id="53" name="Eingebuchteter Richtungspfeil 52">
              <a:extLst>
                <a:ext uri="{FF2B5EF4-FFF2-40B4-BE49-F238E27FC236}">
                  <a16:creationId xmlns:a16="http://schemas.microsoft.com/office/drawing/2014/main" id="{230DE475-A379-4EFC-AAE2-772DEE17F62D}"/>
                </a:ext>
              </a:extLst>
            </p:cNvPr>
            <p:cNvSpPr/>
            <p:nvPr/>
          </p:nvSpPr>
          <p:spPr>
            <a:xfrm>
              <a:off x="395536" y="2211388"/>
              <a:ext cx="827042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4" name="Eingebuchteter Richtungspfeil 53">
              <a:extLst>
                <a:ext uri="{FF2B5EF4-FFF2-40B4-BE49-F238E27FC236}">
                  <a16:creationId xmlns:a16="http://schemas.microsoft.com/office/drawing/2014/main" id="{CFB36B2D-4933-475C-B3D7-FDC3230F9159}"/>
                </a:ext>
              </a:extLst>
            </p:cNvPr>
            <p:cNvSpPr/>
            <p:nvPr/>
          </p:nvSpPr>
          <p:spPr>
            <a:xfrm>
              <a:off x="892597" y="2211388"/>
              <a:ext cx="827042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5" name="Eingebuchteter Richtungspfeil 54">
              <a:extLst>
                <a:ext uri="{FF2B5EF4-FFF2-40B4-BE49-F238E27FC236}">
                  <a16:creationId xmlns:a16="http://schemas.microsoft.com/office/drawing/2014/main" id="{6B449986-919C-4849-A717-994D6130B397}"/>
                </a:ext>
              </a:extLst>
            </p:cNvPr>
            <p:cNvSpPr/>
            <p:nvPr/>
          </p:nvSpPr>
          <p:spPr>
            <a:xfrm>
              <a:off x="1389657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6" name="Eingebuchteter Richtungspfeil 55">
              <a:extLst>
                <a:ext uri="{FF2B5EF4-FFF2-40B4-BE49-F238E27FC236}">
                  <a16:creationId xmlns:a16="http://schemas.microsoft.com/office/drawing/2014/main" id="{C149B5E3-5FE6-42FC-BDCE-989E7DC516A2}"/>
                </a:ext>
              </a:extLst>
            </p:cNvPr>
            <p:cNvSpPr/>
            <p:nvPr/>
          </p:nvSpPr>
          <p:spPr>
            <a:xfrm>
              <a:off x="1886718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7" name="Eingebuchteter Richtungspfeil 56">
              <a:extLst>
                <a:ext uri="{FF2B5EF4-FFF2-40B4-BE49-F238E27FC236}">
                  <a16:creationId xmlns:a16="http://schemas.microsoft.com/office/drawing/2014/main" id="{DD6914FF-5496-4B4A-8F1B-21ABC0E67799}"/>
                </a:ext>
              </a:extLst>
            </p:cNvPr>
            <p:cNvSpPr/>
            <p:nvPr/>
          </p:nvSpPr>
          <p:spPr>
            <a:xfrm>
              <a:off x="2383778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8" name="Eingebuchteter Richtungspfeil 57">
              <a:extLst>
                <a:ext uri="{FF2B5EF4-FFF2-40B4-BE49-F238E27FC236}">
                  <a16:creationId xmlns:a16="http://schemas.microsoft.com/office/drawing/2014/main" id="{D37A034F-B514-4230-97BE-30CD7AF32D28}"/>
                </a:ext>
              </a:extLst>
            </p:cNvPr>
            <p:cNvSpPr/>
            <p:nvPr/>
          </p:nvSpPr>
          <p:spPr>
            <a:xfrm>
              <a:off x="2880839" y="2211388"/>
              <a:ext cx="828434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9" name="Eingebuchteter Richtungspfeil 58">
              <a:extLst>
                <a:ext uri="{FF2B5EF4-FFF2-40B4-BE49-F238E27FC236}">
                  <a16:creationId xmlns:a16="http://schemas.microsoft.com/office/drawing/2014/main" id="{693F1C36-DAAA-4E89-8C15-19752B3E9BDE}"/>
                </a:ext>
              </a:extLst>
            </p:cNvPr>
            <p:cNvSpPr/>
            <p:nvPr/>
          </p:nvSpPr>
          <p:spPr>
            <a:xfrm>
              <a:off x="3379291" y="2211388"/>
              <a:ext cx="827042" cy="654843"/>
            </a:xfrm>
            <a:prstGeom prst="chevron">
              <a:avLst>
                <a:gd name="adj" fmla="val 7061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grpSp>
          <p:nvGrpSpPr>
            <p:cNvPr id="102418" name="Gruppierung 59">
              <a:extLst>
                <a:ext uri="{FF2B5EF4-FFF2-40B4-BE49-F238E27FC236}">
                  <a16:creationId xmlns:a16="http://schemas.microsoft.com/office/drawing/2014/main" id="{85C6179E-7467-4767-9A79-B6F68D03B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2276872"/>
              <a:ext cx="3582126" cy="523875"/>
              <a:chOff x="1142601" y="387746"/>
              <a:chExt cx="3582126" cy="523875"/>
            </a:xfrm>
          </p:grpSpPr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F2261861-6797-4978-9994-0FAFCEE691A2}"/>
                  </a:ext>
                </a:extLst>
              </p:cNvPr>
              <p:cNvSpPr/>
              <p:nvPr/>
            </p:nvSpPr>
            <p:spPr>
              <a:xfrm>
                <a:off x="1142601" y="387429"/>
                <a:ext cx="3582456" cy="524510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79B01947-6D86-4E25-A5AE-A5F9F20770A6}"/>
                  </a:ext>
                </a:extLst>
              </p:cNvPr>
              <p:cNvSpPr/>
              <p:nvPr/>
            </p:nvSpPr>
            <p:spPr>
              <a:xfrm>
                <a:off x="1142601" y="387429"/>
                <a:ext cx="3582456" cy="5245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6670" tIns="26670" rIns="26670" bIns="26670" spcCol="1270" anchor="ctr"/>
              <a:lstStyle/>
              <a:p>
                <a:pPr eaLnBrk="1" hangingPunct="1">
                  <a:defRPr/>
                </a:pPr>
                <a:r>
                  <a:rPr lang="de-DE" sz="1400" dirty="0"/>
                  <a:t>Suche nach Unterstützung durch Beratung</a:t>
                </a:r>
              </a:p>
            </p:txBody>
          </p:sp>
        </p:grpSp>
      </p:grpSp>
      <p:sp>
        <p:nvSpPr>
          <p:cNvPr id="102410" name="Textfeld 3">
            <a:extLst>
              <a:ext uri="{FF2B5EF4-FFF2-40B4-BE49-F238E27FC236}">
                <a16:creationId xmlns:a16="http://schemas.microsoft.com/office/drawing/2014/main" id="{2B010568-A34D-4F6A-B911-47E82A21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587" y="3600450"/>
            <a:ext cx="44126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100" b="1">
                <a:solidFill>
                  <a:srgbClr val="FF0000"/>
                </a:solidFill>
                <a:latin typeface="Arial" panose="020B0604020202020204" pitchFamily="34" charset="0"/>
              </a:rPr>
              <a:t>KONSEQUENTES VERHALTEN!!!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A7787E7-2550-4116-9421-98FA8193A9EB}"/>
              </a:ext>
            </a:extLst>
          </p:cNvPr>
          <p:cNvSpPr/>
          <p:nvPr/>
        </p:nvSpPr>
        <p:spPr>
          <a:xfrm>
            <a:off x="1143000" y="0"/>
            <a:ext cx="6858000" cy="1063229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45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4451" name="Titel 1">
            <a:extLst>
              <a:ext uri="{FF2B5EF4-FFF2-40B4-BE49-F238E27FC236}">
                <a16:creationId xmlns:a16="http://schemas.microsoft.com/office/drawing/2014/main" id="{5D0F28C7-745F-42A1-B799-0636959F6908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95250"/>
            <a:ext cx="6172200" cy="866775"/>
          </a:xfr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1A19DC-D3FB-4BA4-A481-026E047EB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235" y="1600200"/>
            <a:ext cx="3725465" cy="2019300"/>
          </a:xfrm>
        </p:spPr>
        <p:txBody>
          <a:bodyPr/>
          <a:lstStyle/>
          <a:p>
            <a:pPr>
              <a:defRPr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Seit 2002 in Kraft</a:t>
            </a:r>
          </a:p>
          <a:p>
            <a:pPr>
              <a:defRPr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Gesetz zur Verbesserung des zivilrechtlichen Schutzes bei Gewalttaten und Nachstellung sowie zur Erleichterung der Überlassung der Wohnung bei Trennung</a:t>
            </a:r>
          </a:p>
          <a:p>
            <a:pPr>
              <a:defRPr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Antrag bei der Rechtsantragstelle des Amtsgerichts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pic>
        <p:nvPicPr>
          <p:cNvPr id="104453" name="Grafik 3">
            <a:extLst>
              <a:ext uri="{FF2B5EF4-FFF2-40B4-BE49-F238E27FC236}">
                <a16:creationId xmlns:a16="http://schemas.microsoft.com/office/drawing/2014/main" id="{7ADA0A73-2363-497A-AF70-6F583EF8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452563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Inhaltsplatzhalter 7" descr="fax (002).pdf - Adobe Reader">
            <a:extLst>
              <a:ext uri="{FF2B5EF4-FFF2-40B4-BE49-F238E27FC236}">
                <a16:creationId xmlns:a16="http://schemas.microsoft.com/office/drawing/2014/main" id="{08423890-5C11-46D7-9377-D53E9F6E21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" t="9528" r="1936" b="484"/>
          <a:stretch>
            <a:fillRect/>
          </a:stretch>
        </p:blipFill>
        <p:spPr>
          <a:xfrm>
            <a:off x="1196578" y="195263"/>
            <a:ext cx="6804422" cy="4591050"/>
          </a:xfrm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Inhaltsplatzhalter 3" descr="fax (002).pdf - Adobe Reader">
            <a:extLst>
              <a:ext uri="{FF2B5EF4-FFF2-40B4-BE49-F238E27FC236}">
                <a16:creationId xmlns:a16="http://schemas.microsoft.com/office/drawing/2014/main" id="{A3588D39-FC67-45AB-98C1-D2F2B3BE7F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9331" r="48871"/>
          <a:stretch>
            <a:fillRect/>
          </a:stretch>
        </p:blipFill>
        <p:spPr>
          <a:xfrm>
            <a:off x="1656160" y="303610"/>
            <a:ext cx="3509963" cy="4723209"/>
          </a:xfrm>
        </p:spPr>
      </p:pic>
      <p:sp>
        <p:nvSpPr>
          <p:cNvPr id="106499" name="Textfeld 2">
            <a:extLst>
              <a:ext uri="{FF2B5EF4-FFF2-40B4-BE49-F238E27FC236}">
                <a16:creationId xmlns:a16="http://schemas.microsoft.com/office/drawing/2014/main" id="{C74D79AF-7AF2-40F4-A74B-6CCC62828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394" y="1289062"/>
            <a:ext cx="22145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50" dirty="0">
                <a:solidFill>
                  <a:srgbClr val="000000"/>
                </a:solidFill>
                <a:latin typeface="Arial" panose="020B0604020202020204" pitchFamily="34" charset="0"/>
              </a:rPr>
              <a:t>Bei Vorliegen eines Beschlusses ist Wohnungsbetretung zur Übergabe von Gegenständen grundsätzlich ausgeschlossen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50" dirty="0">
                <a:solidFill>
                  <a:srgbClr val="000000"/>
                </a:solidFill>
                <a:latin typeface="Arial" panose="020B0604020202020204" pitchFamily="34" charset="0"/>
              </a:rPr>
              <a:t>Verstoß soll bei Polizei angezeigt werden UND Geschädigte soll Antrag auf Ordnungsgeld/-haft bei AG stellen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3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3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2201" y="1013077"/>
            <a:ext cx="3795483" cy="382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72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2293173"/>
            <a:ext cx="8885076" cy="569119"/>
          </a:xfrm>
        </p:spPr>
        <p:txBody>
          <a:bodyPr/>
          <a:lstStyle/>
          <a:p>
            <a:pPr algn="ctr"/>
            <a:r>
              <a:rPr lang="de-DE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8536875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950988"/>
            <a:ext cx="7920000" cy="569119"/>
          </a:xfrm>
        </p:spPr>
        <p:txBody>
          <a:bodyPr/>
          <a:lstStyle/>
          <a:p>
            <a:r>
              <a:rPr lang="de-DE" dirty="0"/>
              <a:t>Häusliche Gewalt - 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2923" y="2111671"/>
            <a:ext cx="7920000" cy="2374513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0066"/>
                </a:solidFill>
              </a:rPr>
              <a:t>Alle Fälle physischer und psychischer Gewaltanwendung zwischen Partnern ehelicher und nicht ehelicher – auch gleichgeschlechtlicher - Lebensgemeinschaften.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0066"/>
                </a:solidFill>
              </a:rPr>
              <a:t>	(Dies gilt selbst nach der Trennung, wenn die Gewaltanwendung noch in direktem Bezug zur früheren Lebensgemeinschaft steht)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de-DE" sz="1600" dirty="0">
              <a:solidFill>
                <a:srgbClr val="000066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0066"/>
                </a:solidFill>
              </a:rPr>
              <a:t>Nicht darunter fallen Gewalttaten zwischen anderen Familienangehörigen.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de-DE" sz="1600" dirty="0">
              <a:solidFill>
                <a:srgbClr val="000066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41802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Formen der häuslichen Gewalt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sz="1600" dirty="0">
                <a:solidFill>
                  <a:srgbClr val="000066"/>
                </a:solidFill>
                <a:latin typeface="Tahoma" panose="020B0604030504040204" pitchFamily="34" charset="0"/>
              </a:rPr>
              <a:t>Physische Gewalt  = Gewalt im herkömmlichen Sinne gegen Personen oder Sachen</a:t>
            </a:r>
          </a:p>
          <a:p>
            <a:pPr>
              <a:lnSpc>
                <a:spcPct val="90000"/>
              </a:lnSpc>
            </a:pPr>
            <a:r>
              <a:rPr lang="de-DE" altLang="de-DE" sz="1600" dirty="0">
                <a:solidFill>
                  <a:srgbClr val="000066"/>
                </a:solidFill>
                <a:latin typeface="Tahoma" panose="020B0604030504040204" pitchFamily="34" charset="0"/>
              </a:rPr>
              <a:t>Psychische Gewalt (Beleidigungen, „Mobbing“ in der Beziehung, Stalking…)</a:t>
            </a:r>
          </a:p>
          <a:p>
            <a:pPr>
              <a:lnSpc>
                <a:spcPct val="90000"/>
              </a:lnSpc>
            </a:pPr>
            <a:r>
              <a:rPr lang="de-DE" altLang="de-DE" sz="1600" dirty="0">
                <a:solidFill>
                  <a:srgbClr val="000066"/>
                </a:solidFill>
                <a:latin typeface="Tahoma" panose="020B0604030504040204" pitchFamily="34" charset="0"/>
              </a:rPr>
              <a:t>Soziale Gewalt (Ausschluss aus der Gesellschaft, Verbot das Haus zu verlassen; Freunde oder Bekannte zu treffen...)</a:t>
            </a:r>
          </a:p>
          <a:p>
            <a:pPr>
              <a:lnSpc>
                <a:spcPct val="90000"/>
              </a:lnSpc>
            </a:pPr>
            <a:r>
              <a:rPr lang="de-DE" altLang="de-DE" sz="1600" dirty="0">
                <a:solidFill>
                  <a:srgbClr val="000066"/>
                </a:solidFill>
                <a:latin typeface="Tahoma" panose="020B0604030504040204" pitchFamily="34" charset="0"/>
              </a:rPr>
              <a:t>Finanzielle Gewalt (keine finanziellen Mittel zur eigenen Verfügung, völlige Abhängigkeit)</a:t>
            </a:r>
          </a:p>
          <a:p>
            <a:pPr>
              <a:lnSpc>
                <a:spcPct val="90000"/>
              </a:lnSpc>
              <a:buNone/>
            </a:pPr>
            <a:endParaRPr lang="de-DE" altLang="de-DE" sz="1600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de-DE" altLang="de-DE" sz="1600" dirty="0">
                <a:solidFill>
                  <a:srgbClr val="000066"/>
                </a:solidFill>
                <a:latin typeface="Tahoma" panose="020B0604030504040204" pitchFamily="34" charset="0"/>
              </a:rPr>
              <a:t>Die Gewalt wird meist in mehreren Formen von unterschiedlicher Intensität ausgeübt.</a:t>
            </a:r>
          </a:p>
          <a:p>
            <a:pPr algn="ctr">
              <a:lnSpc>
                <a:spcPct val="90000"/>
              </a:lnSpc>
              <a:buNone/>
            </a:pPr>
            <a:endParaRPr lang="de-DE" altLang="de-DE" sz="1600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de-DE" altLang="de-DE" sz="1600" dirty="0">
                <a:solidFill>
                  <a:srgbClr val="000066"/>
                </a:solidFill>
                <a:latin typeface="Tahoma" panose="020B0604030504040204" pitchFamily="34" charset="0"/>
              </a:rPr>
              <a:t>Häusliche Gewalt kommt in allen sozialen Schichten vor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674101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923" y="927746"/>
            <a:ext cx="7920000" cy="569119"/>
          </a:xfrm>
        </p:spPr>
        <p:txBody>
          <a:bodyPr/>
          <a:lstStyle/>
          <a:p>
            <a:r>
              <a:rPr lang="de-DE" dirty="0"/>
              <a:t>Dimensionen der Häuslichen Gewalt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2923" y="1361328"/>
            <a:ext cx="7920000" cy="3064262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de-DE" sz="1600" u="sng" dirty="0">
                <a:solidFill>
                  <a:srgbClr val="000066"/>
                </a:solidFill>
                <a:latin typeface="Tahoma" charset="0"/>
              </a:rPr>
              <a:t>Hellfeld: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Sonderauswertung des BLKA 2022: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Bayern: 21275 Fälle (+10,5% zum Vorjahr)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München Stadt und Landkreis: 3069 Fälle (+17,5 % Vorjahr, +4,7% zu 2019)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in 37,8 % der Fälle waren Kinder anwesend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(Anzahl: 1947)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1600" u="sng" dirty="0">
                <a:solidFill>
                  <a:srgbClr val="000066"/>
                </a:solidFill>
                <a:latin typeface="Tahoma" charset="0"/>
              </a:rPr>
              <a:t>Dunkelfeld: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Etwa ein Viertel (25%) der befragten Frauen,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die aktuell oder früher in einer Partnerschaft leben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bzw. gelebt haben, gaben an, körperliche oder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sexuelle Gewalt (oder beides) durch einen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Beziehungspartner erlebt zu haben.</a:t>
            </a:r>
          </a:p>
          <a:p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46" y="2517677"/>
            <a:ext cx="2518066" cy="328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403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Verteilung der Straftaten bei angezeigter Häuslicher Gewalt (2022 bayernweit)</a:t>
            </a: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716283"/>
              </p:ext>
            </p:extLst>
          </p:nvPr>
        </p:nvGraphicFramePr>
        <p:xfrm>
          <a:off x="132885" y="1756924"/>
          <a:ext cx="7920038" cy="306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70579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31" t="13504" r="30843" b="47419"/>
          <a:stretch/>
        </p:blipFill>
        <p:spPr>
          <a:xfrm>
            <a:off x="117085" y="1187805"/>
            <a:ext cx="4661872" cy="28094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30376" t="70537" r="31103" b="7146"/>
          <a:stretch/>
        </p:blipFill>
        <p:spPr>
          <a:xfrm>
            <a:off x="4738132" y="1187805"/>
            <a:ext cx="3371455" cy="12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067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Schlagzeilen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t="8011" r="55780" b="33243"/>
          <a:stretch>
            <a:fillRect/>
          </a:stretch>
        </p:blipFill>
        <p:spPr bwMode="auto">
          <a:xfrm>
            <a:off x="132923" y="1756924"/>
            <a:ext cx="278544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t="10703" r="16138" b="12013"/>
          <a:stretch>
            <a:fillRect/>
          </a:stretch>
        </p:blipFill>
        <p:spPr bwMode="auto">
          <a:xfrm>
            <a:off x="2918363" y="140849"/>
            <a:ext cx="35702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nhaltsplatzhalt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3" t="16542" r="24174" b="50047"/>
          <a:stretch>
            <a:fillRect/>
          </a:stretch>
        </p:blipFill>
        <p:spPr bwMode="auto">
          <a:xfrm>
            <a:off x="6204144" y="2171215"/>
            <a:ext cx="31686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e 8"/>
          <p:cNvSpPr/>
          <p:nvPr/>
        </p:nvSpPr>
        <p:spPr bwMode="auto">
          <a:xfrm>
            <a:off x="1466987" y="4427275"/>
            <a:ext cx="1388046" cy="32234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4549775" y="3785879"/>
            <a:ext cx="1814008" cy="89795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7683969" y="3505949"/>
            <a:ext cx="1460031" cy="51311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219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erleben Kinder Häusliche Gewalt?</a:t>
            </a:r>
            <a:br>
              <a:rPr lang="de-DE" dirty="0"/>
            </a:br>
            <a:r>
              <a:rPr lang="de-DE" dirty="0"/>
              <a:t>Wie wirkt sich das auf Ihre Entwicklung aus?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2923" y="1680110"/>
            <a:ext cx="7920000" cy="30642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Unmittelbar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Keine Sicherheit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Ohnmacht, Hilflosigkeit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Scham, Schuldgefühle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Loyalitätskonflikte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Konzentrationsschwierigkeiten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Übernehmen von Gewalt als Lösungsstrategie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Schwierigkeiten, Vertrauen zu entwickeln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Schwierigkeiten, positive Freundschaften aufzubauen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Bindungsstörungen, Entwicklungsverzögerungen,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	Verhaltensauffälligkeiten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1600" dirty="0">
                <a:solidFill>
                  <a:srgbClr val="000066"/>
                </a:solidFill>
                <a:latin typeface="Tahoma" charset="0"/>
              </a:rPr>
              <a:t>	</a:t>
            </a:r>
            <a:endParaRPr lang="de-DE" sz="1600" dirty="0">
              <a:solidFill>
                <a:srgbClr val="FFC000"/>
              </a:solidFill>
              <a:latin typeface="Tahoma" charset="0"/>
            </a:endParaRPr>
          </a:p>
          <a:p>
            <a:endParaRPr lang="de-DE" sz="1600" dirty="0"/>
          </a:p>
        </p:txBody>
      </p:sp>
      <p:pic>
        <p:nvPicPr>
          <p:cNvPr id="4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9" t="51311" r="14561" b="21182"/>
          <a:stretch>
            <a:fillRect/>
          </a:stretch>
        </p:blipFill>
        <p:spPr bwMode="auto">
          <a:xfrm>
            <a:off x="5315183" y="1756924"/>
            <a:ext cx="23050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9" t="20958" r="30705" b="56096"/>
          <a:stretch>
            <a:fillRect/>
          </a:stretch>
        </p:blipFill>
        <p:spPr bwMode="auto">
          <a:xfrm>
            <a:off x="6232482" y="3375266"/>
            <a:ext cx="6477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8141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. Praesentation, Innenseiten mit Winkel">
  <a:themeElements>
    <a:clrScheme name="Polizei CD-Farben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008DC9"/>
      </a:accent1>
      <a:accent2>
        <a:srgbClr val="2C5996"/>
      </a:accent2>
      <a:accent3>
        <a:srgbClr val="143C69"/>
      </a:accent3>
      <a:accent4>
        <a:srgbClr val="414141"/>
      </a:accent4>
      <a:accent5>
        <a:srgbClr val="F0F5FA"/>
      </a:accent5>
      <a:accent6>
        <a:srgbClr val="F0F0F0"/>
      </a:accent6>
      <a:hlink>
        <a:srgbClr val="0097C9"/>
      </a:hlink>
      <a:folHlink>
        <a:srgbClr val="DCDCDC"/>
      </a:folHlink>
    </a:clrScheme>
    <a:fontScheme name="polizei Bayern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50505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81D5FF"/>
        </a:accent1>
        <a:accent2>
          <a:srgbClr val="D20028"/>
        </a:accent2>
        <a:accent3>
          <a:srgbClr val="FFFFFF"/>
        </a:accent3>
        <a:accent4>
          <a:srgbClr val="000000"/>
        </a:accent4>
        <a:accent5>
          <a:srgbClr val="C1E7FF"/>
        </a:accent5>
        <a:accent6>
          <a:srgbClr val="BE0023"/>
        </a:accent6>
        <a:hlink>
          <a:srgbClr val="3333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Polizei_Praesentationsvorlage_v5.potx" id="{A3304CDD-10CF-4F4A-9FD0-8FA9F75ACBB3}" vid="{6125EECA-9E6A-4AC7-A2EE-77EED4455F7C}"/>
    </a:ext>
  </a:extLst>
</a:theme>
</file>

<file path=ppt/theme/theme2.xml><?xml version="1.0" encoding="utf-8"?>
<a:theme xmlns:a="http://schemas.openxmlformats.org/drawingml/2006/main" name="2. Praesentation, Innenseiten ohne Winkel">
  <a:themeElements>
    <a:clrScheme name="Polizei CD-Farben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008DC9"/>
      </a:accent1>
      <a:accent2>
        <a:srgbClr val="2C5996"/>
      </a:accent2>
      <a:accent3>
        <a:srgbClr val="143C69"/>
      </a:accent3>
      <a:accent4>
        <a:srgbClr val="414141"/>
      </a:accent4>
      <a:accent5>
        <a:srgbClr val="F0F5FA"/>
      </a:accent5>
      <a:accent6>
        <a:srgbClr val="F0F0F0"/>
      </a:accent6>
      <a:hlink>
        <a:srgbClr val="0097C9"/>
      </a:hlink>
      <a:folHlink>
        <a:srgbClr val="DCDCDC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50505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81D5FF"/>
        </a:accent1>
        <a:accent2>
          <a:srgbClr val="D20028"/>
        </a:accent2>
        <a:accent3>
          <a:srgbClr val="FFFFFF"/>
        </a:accent3>
        <a:accent4>
          <a:srgbClr val="000000"/>
        </a:accent4>
        <a:accent5>
          <a:srgbClr val="C1E7FF"/>
        </a:accent5>
        <a:accent6>
          <a:srgbClr val="BE0023"/>
        </a:accent6>
        <a:hlink>
          <a:srgbClr val="3333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Polizei_Praesentationsvorlage_v5.potx" id="{A3304CDD-10CF-4F4A-9FD0-8FA9F75ACBB3}" vid="{7532FADA-CBCF-4BA0-9D67-5031132DA4CE}"/>
    </a:ext>
  </a:extLst>
</a:theme>
</file>

<file path=ppt/theme/theme3.xml><?xml version="1.0" encoding="utf-8"?>
<a:theme xmlns:a="http://schemas.openxmlformats.org/drawingml/2006/main" name="1_2. Praesentation, Innenseiten ohne Winkel">
  <a:themeElements>
    <a:clrScheme name="Polizei CD-Farben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008DC9"/>
      </a:accent1>
      <a:accent2>
        <a:srgbClr val="2C5996"/>
      </a:accent2>
      <a:accent3>
        <a:srgbClr val="143C69"/>
      </a:accent3>
      <a:accent4>
        <a:srgbClr val="414141"/>
      </a:accent4>
      <a:accent5>
        <a:srgbClr val="F0F5FA"/>
      </a:accent5>
      <a:accent6>
        <a:srgbClr val="F0F0F0"/>
      </a:accent6>
      <a:hlink>
        <a:srgbClr val="0097C9"/>
      </a:hlink>
      <a:folHlink>
        <a:srgbClr val="DCDCDC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50505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81D5FF"/>
        </a:accent1>
        <a:accent2>
          <a:srgbClr val="D20028"/>
        </a:accent2>
        <a:accent3>
          <a:srgbClr val="FFFFFF"/>
        </a:accent3>
        <a:accent4>
          <a:srgbClr val="000000"/>
        </a:accent4>
        <a:accent5>
          <a:srgbClr val="C1E7FF"/>
        </a:accent5>
        <a:accent6>
          <a:srgbClr val="BE0023"/>
        </a:accent6>
        <a:hlink>
          <a:srgbClr val="3333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Polizei_Praesentationsvorlage_v5.potx" id="{A3304CDD-10CF-4F4A-9FD0-8FA9F75ACBB3}" vid="{7532FADA-CBCF-4BA0-9D67-5031132DA4CE}"/>
    </a:ext>
  </a:extLst>
</a:theme>
</file>

<file path=ppt/theme/theme4.xml><?xml version="1.0" encoding="utf-8"?>
<a:theme xmlns:a="http://schemas.openxmlformats.org/drawingml/2006/main" name="1_1. Praesentation, Innenseiten mit Winkel">
  <a:themeElements>
    <a:clrScheme name="Polizei CD-Farben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008DC9"/>
      </a:accent1>
      <a:accent2>
        <a:srgbClr val="2C5996"/>
      </a:accent2>
      <a:accent3>
        <a:srgbClr val="143C69"/>
      </a:accent3>
      <a:accent4>
        <a:srgbClr val="414141"/>
      </a:accent4>
      <a:accent5>
        <a:srgbClr val="F0F5FA"/>
      </a:accent5>
      <a:accent6>
        <a:srgbClr val="F0F0F0"/>
      </a:accent6>
      <a:hlink>
        <a:srgbClr val="0097C9"/>
      </a:hlink>
      <a:folHlink>
        <a:srgbClr val="DCDCDC"/>
      </a:folHlink>
    </a:clrScheme>
    <a:fontScheme name="polizei Bayern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50505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81D5FF"/>
        </a:accent1>
        <a:accent2>
          <a:srgbClr val="D20028"/>
        </a:accent2>
        <a:accent3>
          <a:srgbClr val="FFFFFF"/>
        </a:accent3>
        <a:accent4>
          <a:srgbClr val="000000"/>
        </a:accent4>
        <a:accent5>
          <a:srgbClr val="C1E7FF"/>
        </a:accent5>
        <a:accent6>
          <a:srgbClr val="BE0023"/>
        </a:accent6>
        <a:hlink>
          <a:srgbClr val="3333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82C1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3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FFFFC8"/>
        </a:accent5>
        <a:accent6>
          <a:srgbClr val="5C8AE7"/>
        </a:accent6>
        <a:hlink>
          <a:srgbClr val="0066CC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Polizei_Praesentationsvorlage_v5.potx" id="{A3304CDD-10CF-4F4A-9FD0-8FA9F75ACBB3}" vid="{6125EECA-9E6A-4AC7-A2EE-77EED4455F7C}"/>
    </a:ext>
  </a:extLst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57379711FA3148A05250C4E2F9E61C" ma:contentTypeVersion="17" ma:contentTypeDescription="Ein neues Dokument erstellen." ma:contentTypeScope="" ma:versionID="c6cfb48c8a27ef6d893a9cb4c2f5fc93">
  <xsd:schema xmlns:xsd="http://www.w3.org/2001/XMLSchema" xmlns:xs="http://www.w3.org/2001/XMLSchema" xmlns:p="http://schemas.microsoft.com/office/2006/metadata/properties" xmlns:ns2="084480ab-2873-4795-9c9d-9a637cf977ee" xmlns:ns3="83fccdf5-9fd5-4ecd-8085-801b112ec7a4" targetNamespace="http://schemas.microsoft.com/office/2006/metadata/properties" ma:root="true" ma:fieldsID="acec0421c71a349cf0f6e63b51778852" ns2:_="" ns3:_="">
    <xsd:import namespace="084480ab-2873-4795-9c9d-9a637cf977ee"/>
    <xsd:import namespace="83fccdf5-9fd5-4ecd-8085-801b112ec7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480ab-2873-4795-9c9d-9a637cf977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ff9ffc59-2df9-452a-bbd4-b9b2a73865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ccdf5-9fd5-4ecd-8085-801b112ec7a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1b287bc-ac7a-48f5-aff7-1ae44a708fd7}" ma:internalName="TaxCatchAll" ma:showField="CatchAllData" ma:web="83fccdf5-9fd5-4ecd-8085-801b112ec7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4480ab-2873-4795-9c9d-9a637cf977ee">
      <Terms xmlns="http://schemas.microsoft.com/office/infopath/2007/PartnerControls"/>
    </lcf76f155ced4ddcb4097134ff3c332f>
    <TaxCatchAll xmlns="83fccdf5-9fd5-4ecd-8085-801b112ec7a4" xsi:nil="true"/>
  </documentManagement>
</p:properties>
</file>

<file path=customXml/itemProps1.xml><?xml version="1.0" encoding="utf-8"?>
<ds:datastoreItem xmlns:ds="http://schemas.openxmlformats.org/officeDocument/2006/customXml" ds:itemID="{5178CF89-38E6-4A56-9393-8E6DB4F32B90}"/>
</file>

<file path=customXml/itemProps2.xml><?xml version="1.0" encoding="utf-8"?>
<ds:datastoreItem xmlns:ds="http://schemas.openxmlformats.org/officeDocument/2006/customXml" ds:itemID="{9B83DBE0-9795-4732-B2DA-44AE591BA500}"/>
</file>

<file path=customXml/itemProps3.xml><?xml version="1.0" encoding="utf-8"?>
<ds:datastoreItem xmlns:ds="http://schemas.openxmlformats.org/officeDocument/2006/customXml" ds:itemID="{1CC4240C-B02F-442D-8AA1-BB3BD8128CB3}"/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1799</Words>
  <Application>Microsoft Office PowerPoint</Application>
  <PresentationFormat>Bildschirmpräsentation (16:9)</PresentationFormat>
  <Paragraphs>355</Paragraphs>
  <Slides>28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28</vt:i4>
      </vt:variant>
    </vt:vector>
  </HeadingPairs>
  <TitlesOfParts>
    <vt:vector size="39" baseType="lpstr">
      <vt:lpstr>Arial</vt:lpstr>
      <vt:lpstr>Calibri</vt:lpstr>
      <vt:lpstr>Source Sans Pro</vt:lpstr>
      <vt:lpstr>Tahoma</vt:lpstr>
      <vt:lpstr>Times New Roman</vt:lpstr>
      <vt:lpstr>Verdana</vt:lpstr>
      <vt:lpstr>Webdings</vt:lpstr>
      <vt:lpstr>1. Praesentation, Innenseiten mit Winkel</vt:lpstr>
      <vt:lpstr>2. Praesentation, Innenseiten ohne Winkel</vt:lpstr>
      <vt:lpstr>1_2. Praesentation, Innenseiten ohne Winkel</vt:lpstr>
      <vt:lpstr>1_1. Praesentation, Innenseiten mit Winkel</vt:lpstr>
      <vt:lpstr>Häusliche Gewalt und Stalking </vt:lpstr>
      <vt:lpstr>PowerPoint-Präsentation</vt:lpstr>
      <vt:lpstr>Häusliche Gewalt - Definition</vt:lpstr>
      <vt:lpstr>Formen der häuslichen Gewalt</vt:lpstr>
      <vt:lpstr>Dimensionen der Häuslichen Gewalt</vt:lpstr>
      <vt:lpstr>Verteilung der Straftaten bei angezeigter Häuslicher Gewalt (2022 bayernweit)</vt:lpstr>
      <vt:lpstr>PowerPoint-Präsentation</vt:lpstr>
      <vt:lpstr>Schlagzeilen</vt:lpstr>
      <vt:lpstr>Wie erleben Kinder Häusliche Gewalt? Wie wirkt sich das auf Ihre Entwicklung aus?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Tim Schuhmayr</dc:creator>
  <cp:keywords/>
  <dc:description/>
  <cp:lastModifiedBy>Magdalena   Koch</cp:lastModifiedBy>
  <cp:revision>67</cp:revision>
  <dcterms:created xsi:type="dcterms:W3CDTF">2021-10-07T11:22:40Z</dcterms:created>
  <dcterms:modified xsi:type="dcterms:W3CDTF">2024-01-16T09:54:32Z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0x0101005157379711FA3148A05250C4E2F9E61C</vt:lpwstr>
  </property>
</Properties>
</file>