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63" r:id="rId2"/>
    <p:sldId id="275" r:id="rId3"/>
    <p:sldId id="265" r:id="rId4"/>
    <p:sldId id="257" r:id="rId5"/>
    <p:sldId id="284" r:id="rId6"/>
    <p:sldId id="276" r:id="rId7"/>
    <p:sldId id="264" r:id="rId8"/>
    <p:sldId id="282" r:id="rId9"/>
    <p:sldId id="283" r:id="rId10"/>
    <p:sldId id="266" r:id="rId11"/>
    <p:sldId id="287" r:id="rId12"/>
    <p:sldId id="286" r:id="rId13"/>
    <p:sldId id="262" r:id="rId14"/>
    <p:sldId id="285" r:id="rId15"/>
    <p:sldId id="261" r:id="rId16"/>
    <p:sldId id="268" r:id="rId17"/>
    <p:sldId id="267" r:id="rId18"/>
    <p:sldId id="288" r:id="rId19"/>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37FF"/>
    <a:srgbClr val="DB369E"/>
    <a:srgbClr val="FF40FF"/>
    <a:srgbClr val="4E8F00"/>
    <a:srgbClr val="009193"/>
    <a:srgbClr val="00FDFF"/>
    <a:srgbClr val="FF2600"/>
    <a:srgbClr val="005493"/>
    <a:srgbClr val="76D6FF"/>
    <a:srgbClr val="73FE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68"/>
    <p:restoredTop sz="94720"/>
  </p:normalViewPr>
  <p:slideViewPr>
    <p:cSldViewPr>
      <p:cViewPr varScale="1">
        <p:scale>
          <a:sx n="82" d="100"/>
          <a:sy n="82" d="100"/>
        </p:scale>
        <p:origin x="176" y="60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A42B32-53E5-8848-B54F-11D962B462FA}" type="datetimeFigureOut">
              <a:rPr lang="de-DE" smtClean="0"/>
              <a:t>13.01.24</a:t>
            </a:fld>
            <a:endParaRPr lang="de-DE"/>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6ED218-6F29-1542-9AD9-621EE80D4BCB}" type="slidenum">
              <a:rPr lang="de-DE" smtClean="0"/>
              <a:t>‹Nr.›</a:t>
            </a:fld>
            <a:endParaRPr lang="de-DE"/>
          </a:p>
        </p:txBody>
      </p:sp>
    </p:spTree>
    <p:extLst>
      <p:ext uri="{BB962C8B-B14F-4D97-AF65-F5344CB8AC3E}">
        <p14:creationId xmlns:p14="http://schemas.microsoft.com/office/powerpoint/2010/main" val="3948423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B6ED218-6F29-1542-9AD9-621EE80D4BCB}" type="slidenum">
              <a:rPr lang="de-DE" smtClean="0"/>
              <a:t>1</a:t>
            </a:fld>
            <a:endParaRPr lang="de-DE"/>
          </a:p>
        </p:txBody>
      </p:sp>
    </p:spTree>
    <p:extLst>
      <p:ext uri="{BB962C8B-B14F-4D97-AF65-F5344CB8AC3E}">
        <p14:creationId xmlns:p14="http://schemas.microsoft.com/office/powerpoint/2010/main" val="577800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B6ED218-6F29-1542-9AD9-621EE80D4BCB}" type="slidenum">
              <a:rPr lang="de-DE" smtClean="0"/>
              <a:t>6</a:t>
            </a:fld>
            <a:endParaRPr lang="de-DE"/>
          </a:p>
        </p:txBody>
      </p:sp>
    </p:spTree>
    <p:extLst>
      <p:ext uri="{BB962C8B-B14F-4D97-AF65-F5344CB8AC3E}">
        <p14:creationId xmlns:p14="http://schemas.microsoft.com/office/powerpoint/2010/main" val="469320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7DDDB2A7-5BFA-44AA-8C9A-3F32AB20F145}" type="datetimeFigureOut">
              <a:rPr lang="de-DE" smtClean="0"/>
              <a:pPr/>
              <a:t>13.01.24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3F2CE97-BBC8-4E37-9B30-E1D205B02CBF}" type="slidenum">
              <a:rPr lang="de-DE" smtClean="0"/>
              <a:pPr/>
              <a:t>‹Nr.›</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7DDDB2A7-5BFA-44AA-8C9A-3F32AB20F145}" type="datetimeFigureOut">
              <a:rPr lang="de-DE" smtClean="0"/>
              <a:pPr/>
              <a:t>13.01.24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3F2CE97-BBC8-4E37-9B30-E1D205B02CBF}" type="slidenum">
              <a:rPr lang="de-DE" smtClean="0"/>
              <a:pPr/>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7DDDB2A7-5BFA-44AA-8C9A-3F32AB20F145}" type="datetimeFigureOut">
              <a:rPr lang="de-DE" smtClean="0"/>
              <a:pPr/>
              <a:t>13.01.24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3F2CE97-BBC8-4E37-9B30-E1D205B02CBF}" type="slidenum">
              <a:rPr lang="de-DE" smtClean="0"/>
              <a:pPr/>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7DDDB2A7-5BFA-44AA-8C9A-3F32AB20F145}" type="datetimeFigureOut">
              <a:rPr lang="de-DE" smtClean="0"/>
              <a:pPr/>
              <a:t>13.01.24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3F2CE97-BBC8-4E37-9B30-E1D205B02CBF}" type="slidenum">
              <a:rPr lang="de-DE" smtClean="0"/>
              <a:pPr/>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p:txBody>
          <a:bodyPr/>
          <a:lstStyle/>
          <a:p>
            <a:fld id="{7DDDB2A7-5BFA-44AA-8C9A-3F32AB20F145}" type="datetimeFigureOut">
              <a:rPr lang="de-DE" smtClean="0"/>
              <a:pPr/>
              <a:t>13.01.24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3F2CE97-BBC8-4E37-9B30-E1D205B02CBF}" type="slidenum">
              <a:rPr lang="de-DE" smtClean="0"/>
              <a:pPr/>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7DDDB2A7-5BFA-44AA-8C9A-3F32AB20F145}" type="datetimeFigureOut">
              <a:rPr lang="de-DE" smtClean="0"/>
              <a:pPr/>
              <a:t>13.01.24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D3F2CE97-BBC8-4E37-9B30-E1D205B02CBF}" type="slidenum">
              <a:rPr lang="de-DE" smtClean="0"/>
              <a:pPr/>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7DDDB2A7-5BFA-44AA-8C9A-3F32AB20F145}" type="datetimeFigureOut">
              <a:rPr lang="de-DE" smtClean="0"/>
              <a:pPr/>
              <a:t>13.01.24</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D3F2CE97-BBC8-4E37-9B30-E1D205B02CBF}" type="slidenum">
              <a:rPr lang="de-DE" smtClean="0"/>
              <a:pPr/>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7DDDB2A7-5BFA-44AA-8C9A-3F32AB20F145}" type="datetimeFigureOut">
              <a:rPr lang="de-DE" smtClean="0"/>
              <a:pPr/>
              <a:t>13.01.24</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D3F2CE97-BBC8-4E37-9B30-E1D205B02CBF}" type="slidenum">
              <a:rPr lang="de-DE" smtClean="0"/>
              <a:pPr/>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7DDDB2A7-5BFA-44AA-8C9A-3F32AB20F145}" type="datetimeFigureOut">
              <a:rPr lang="de-DE" smtClean="0"/>
              <a:pPr/>
              <a:t>13.01.24</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D3F2CE97-BBC8-4E37-9B30-E1D205B02CBF}" type="slidenum">
              <a:rPr lang="de-DE" smtClean="0"/>
              <a:pPr/>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p>
            <a:fld id="{7DDDB2A7-5BFA-44AA-8C9A-3F32AB20F145}" type="datetimeFigureOut">
              <a:rPr lang="de-DE" smtClean="0"/>
              <a:pPr/>
              <a:t>13.01.24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D3F2CE97-BBC8-4E37-9B30-E1D205B02CBF}" type="slidenum">
              <a:rPr lang="de-DE" smtClean="0"/>
              <a:pPr/>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p>
            <a:fld id="{7DDDB2A7-5BFA-44AA-8C9A-3F32AB20F145}" type="datetimeFigureOut">
              <a:rPr lang="de-DE" smtClean="0"/>
              <a:pPr/>
              <a:t>13.01.24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D3F2CE97-BBC8-4E37-9B30-E1D205B02CBF}" type="slidenum">
              <a:rPr lang="de-DE" smtClean="0"/>
              <a:pPr/>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DDB2A7-5BFA-44AA-8C9A-3F32AB20F145}" type="datetimeFigureOut">
              <a:rPr lang="de-DE" smtClean="0"/>
              <a:pPr/>
              <a:t>13.01.24</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F2CE97-BBC8-4E37-9B30-E1D205B02CBF}" type="slidenum">
              <a:rPr lang="de-DE" smtClean="0"/>
              <a:pPr/>
              <a:t>‹Nr.›</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ncadv.org/"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47.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s>
</file>

<file path=ppt/slides/_rels/slide1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eg"/></Relationships>
</file>

<file path=ppt/slides/_rels/slide1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JPG"/></Relationships>
</file>

<file path=ppt/slides/_rels/slide15.xml.rels><?xml version="1.0" encoding="UTF-8" standalone="yes"?>
<Relationships xmlns="http://schemas.openxmlformats.org/package/2006/relationships"><Relationship Id="rId8" Type="http://schemas.openxmlformats.org/officeDocument/2006/relationships/image" Target="../media/image63.JPG"/><Relationship Id="rId3" Type="http://schemas.openxmlformats.org/officeDocument/2006/relationships/image" Target="../media/image59.jpg"/><Relationship Id="rId7" Type="http://schemas.openxmlformats.org/officeDocument/2006/relationships/hyperlink" Target="https://www.proutatwork.de/haeusliche-gewalt/"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2.JPG"/><Relationship Id="rId5" Type="http://schemas.openxmlformats.org/officeDocument/2006/relationships/image" Target="../media/image61.JPG"/><Relationship Id="rId10" Type="http://schemas.openxmlformats.org/officeDocument/2006/relationships/image" Target="../media/image64.JPG"/><Relationship Id="rId4" Type="http://schemas.openxmlformats.org/officeDocument/2006/relationships/image" Target="../media/image60.JPG"/><Relationship Id="rId9" Type="http://schemas.openxmlformats.org/officeDocument/2006/relationships/hyperlink" Target="https://www.suse-hilft.de/de/"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1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73.jpeg"/><Relationship Id="rId13" Type="http://schemas.openxmlformats.org/officeDocument/2006/relationships/image" Target="../media/image78.jpeg"/><Relationship Id="rId3" Type="http://schemas.openxmlformats.org/officeDocument/2006/relationships/slideLayout" Target="../slideLayouts/slideLayout2.xml"/><Relationship Id="rId7" Type="http://schemas.openxmlformats.org/officeDocument/2006/relationships/image" Target="../media/image72.jpeg"/><Relationship Id="rId12" Type="http://schemas.openxmlformats.org/officeDocument/2006/relationships/image" Target="../media/image77.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1.jpeg"/><Relationship Id="rId11" Type="http://schemas.openxmlformats.org/officeDocument/2006/relationships/image" Target="../media/image76.jpeg"/><Relationship Id="rId5" Type="http://schemas.openxmlformats.org/officeDocument/2006/relationships/image" Target="../media/image70.png"/><Relationship Id="rId10" Type="http://schemas.openxmlformats.org/officeDocument/2006/relationships/image" Target="../media/image75.jpeg"/><Relationship Id="rId4" Type="http://schemas.openxmlformats.org/officeDocument/2006/relationships/image" Target="../media/image1.png"/><Relationship Id="rId9" Type="http://schemas.openxmlformats.org/officeDocument/2006/relationships/image" Target="../media/image74.jpe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hyperlink" Target="https://www.hilfetelefon.d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4.png"/><Relationship Id="rId7" Type="http://schemas.openxmlformats.org/officeDocument/2006/relationships/image" Target="../media/image38.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7.jpeg"/><Relationship Id="rId11" Type="http://schemas.openxmlformats.org/officeDocument/2006/relationships/image" Target="../media/image42.JP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PowerPoint Hintergrund_Text.png"/>
          <p:cNvPicPr>
            <a:picLocks noChangeAspect="1"/>
          </p:cNvPicPr>
          <p:nvPr/>
        </p:nvPicPr>
        <p:blipFill>
          <a:blip r:embed="rId3" cstate="print"/>
          <a:stretch>
            <a:fillRect/>
          </a:stretch>
        </p:blipFill>
        <p:spPr>
          <a:xfrm>
            <a:off x="0" y="0"/>
            <a:ext cx="9144000" cy="6858000"/>
          </a:xfrm>
          <a:prstGeom prst="rect">
            <a:avLst/>
          </a:prstGeom>
        </p:spPr>
      </p:pic>
      <p:sp>
        <p:nvSpPr>
          <p:cNvPr id="2" name="Textfeld 1">
            <a:extLst>
              <a:ext uri="{FF2B5EF4-FFF2-40B4-BE49-F238E27FC236}">
                <a16:creationId xmlns:a16="http://schemas.microsoft.com/office/drawing/2014/main" id="{8157E8A5-C3FA-9F4B-927E-3575EF36A9E8}"/>
              </a:ext>
            </a:extLst>
          </p:cNvPr>
          <p:cNvSpPr txBox="1"/>
          <p:nvPr/>
        </p:nvSpPr>
        <p:spPr>
          <a:xfrm>
            <a:off x="1619672" y="0"/>
            <a:ext cx="6840760" cy="369332"/>
          </a:xfrm>
          <a:prstGeom prst="rect">
            <a:avLst/>
          </a:prstGeom>
          <a:noFill/>
        </p:spPr>
        <p:txBody>
          <a:bodyPr wrap="square" rtlCol="0">
            <a:spAutoFit/>
          </a:bodyPr>
          <a:lstStyle/>
          <a:p>
            <a:endParaRPr lang="de-DE" dirty="0"/>
          </a:p>
        </p:txBody>
      </p:sp>
      <p:sp>
        <p:nvSpPr>
          <p:cNvPr id="6" name="Textfeld 5">
            <a:extLst>
              <a:ext uri="{FF2B5EF4-FFF2-40B4-BE49-F238E27FC236}">
                <a16:creationId xmlns:a16="http://schemas.microsoft.com/office/drawing/2014/main" id="{9871924E-9AC3-714F-9193-2113F87AF8E2}"/>
              </a:ext>
            </a:extLst>
          </p:cNvPr>
          <p:cNvSpPr txBox="1"/>
          <p:nvPr/>
        </p:nvSpPr>
        <p:spPr>
          <a:xfrm>
            <a:off x="1547664" y="4653136"/>
            <a:ext cx="6552728" cy="1384995"/>
          </a:xfrm>
          <a:prstGeom prst="rect">
            <a:avLst/>
          </a:prstGeom>
          <a:noFill/>
        </p:spPr>
        <p:txBody>
          <a:bodyPr wrap="square" rtlCol="0">
            <a:spAutoFit/>
          </a:bodyPr>
          <a:lstStyle/>
          <a:p>
            <a:pPr algn="ctr"/>
            <a:r>
              <a:rPr lang="de-DE" sz="2800" b="1" i="0" dirty="0">
                <a:solidFill>
                  <a:srgbClr val="7030A0"/>
                </a:solidFill>
                <a:effectLst/>
                <a:latin typeface="Aharoni" panose="020F0502020204030204" pitchFamily="34" charset="0"/>
                <a:cs typeface="Aharoni" panose="020F0502020204030204" pitchFamily="34" charset="0"/>
              </a:rPr>
              <a:t>"Häusliche Gewalt im globalen, europäischen und deutschen Kontext: Formen und Auswirkungen"</a:t>
            </a:r>
            <a:endParaRPr lang="de-DE" sz="2800" dirty="0">
              <a:solidFill>
                <a:srgbClr val="7030A0"/>
              </a:solidFill>
              <a:latin typeface="Aharoni" panose="020F0502020204030204" pitchFamily="34" charset="0"/>
              <a:cs typeface="Aharoni" panose="020F0502020204030204" pitchFamily="34" charset="0"/>
            </a:endParaRPr>
          </a:p>
        </p:txBody>
      </p:sp>
      <p:pic>
        <p:nvPicPr>
          <p:cNvPr id="7" name="Grafik 6" descr="Ein Bild, das Kleidung, Screenshot, Person, Text enthält.&#10;&#10;Automatisch generierte Beschreibung">
            <a:extLst>
              <a:ext uri="{FF2B5EF4-FFF2-40B4-BE49-F238E27FC236}">
                <a16:creationId xmlns:a16="http://schemas.microsoft.com/office/drawing/2014/main" id="{B8E5335A-6459-3411-E009-CA47BA799F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836712"/>
            <a:ext cx="7772400" cy="3510401"/>
          </a:xfrm>
          <a:prstGeom prst="rect">
            <a:avLst/>
          </a:prstGeom>
        </p:spPr>
      </p:pic>
    </p:spTree>
    <p:extLst>
      <p:ext uri="{BB962C8B-B14F-4D97-AF65-F5344CB8AC3E}">
        <p14:creationId xmlns:p14="http://schemas.microsoft.com/office/powerpoint/2010/main" val="4016528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PowerPoint Hintergrund_Text.png"/>
          <p:cNvPicPr>
            <a:picLocks noChangeAspect="1"/>
          </p:cNvPicPr>
          <p:nvPr/>
        </p:nvPicPr>
        <p:blipFill>
          <a:blip r:embed="rId2" cstate="print"/>
          <a:stretch>
            <a:fillRect/>
          </a:stretch>
        </p:blipFill>
        <p:spPr>
          <a:xfrm>
            <a:off x="0" y="0"/>
            <a:ext cx="9144000" cy="6858000"/>
          </a:xfrm>
          <a:prstGeom prst="rect">
            <a:avLst/>
          </a:prstGeom>
        </p:spPr>
      </p:pic>
      <p:sp>
        <p:nvSpPr>
          <p:cNvPr id="2" name="Textfeld 1">
            <a:extLst>
              <a:ext uri="{FF2B5EF4-FFF2-40B4-BE49-F238E27FC236}">
                <a16:creationId xmlns:a16="http://schemas.microsoft.com/office/drawing/2014/main" id="{8157E8A5-C3FA-9F4B-927E-3575EF36A9E8}"/>
              </a:ext>
            </a:extLst>
          </p:cNvPr>
          <p:cNvSpPr txBox="1"/>
          <p:nvPr/>
        </p:nvSpPr>
        <p:spPr>
          <a:xfrm>
            <a:off x="1619672" y="-124415"/>
            <a:ext cx="6840760" cy="369332"/>
          </a:xfrm>
          <a:prstGeom prst="rect">
            <a:avLst/>
          </a:prstGeom>
          <a:noFill/>
        </p:spPr>
        <p:txBody>
          <a:bodyPr wrap="square" rtlCol="0">
            <a:spAutoFit/>
          </a:bodyPr>
          <a:lstStyle/>
          <a:p>
            <a:endParaRPr lang="de-DE" dirty="0"/>
          </a:p>
        </p:txBody>
      </p:sp>
      <p:sp>
        <p:nvSpPr>
          <p:cNvPr id="11" name="Textfeld 10">
            <a:extLst>
              <a:ext uri="{FF2B5EF4-FFF2-40B4-BE49-F238E27FC236}">
                <a16:creationId xmlns:a16="http://schemas.microsoft.com/office/drawing/2014/main" id="{16ED9367-CE6F-0D43-BFFF-B898F8DF9213}"/>
              </a:ext>
            </a:extLst>
          </p:cNvPr>
          <p:cNvSpPr txBox="1"/>
          <p:nvPr/>
        </p:nvSpPr>
        <p:spPr>
          <a:xfrm>
            <a:off x="817869" y="341503"/>
            <a:ext cx="8321567" cy="738664"/>
          </a:xfrm>
          <a:prstGeom prst="rect">
            <a:avLst/>
          </a:prstGeom>
          <a:noFill/>
        </p:spPr>
        <p:txBody>
          <a:bodyPr wrap="square" rtlCol="0">
            <a:spAutoFit/>
          </a:bodyPr>
          <a:lstStyle/>
          <a:p>
            <a:r>
              <a:rPr lang="de-DE" sz="2400" b="1" dirty="0">
                <a:solidFill>
                  <a:srgbClr val="7030A0"/>
                </a:solidFill>
                <a:latin typeface="Arial" panose="020B0604020202020204" pitchFamily="34" charset="0"/>
                <a:cs typeface="Arial" panose="020B0604020202020204" pitchFamily="34" charset="0"/>
              </a:rPr>
              <a:t>HÄUSLICHE GEWALT IN LGBT*IQ-BEZIEHUNGEN</a:t>
            </a:r>
          </a:p>
          <a:p>
            <a:endParaRPr lang="de-DE" dirty="0"/>
          </a:p>
        </p:txBody>
      </p:sp>
      <p:sp>
        <p:nvSpPr>
          <p:cNvPr id="6" name="Textfeld 5">
            <a:extLst>
              <a:ext uri="{FF2B5EF4-FFF2-40B4-BE49-F238E27FC236}">
                <a16:creationId xmlns:a16="http://schemas.microsoft.com/office/drawing/2014/main" id="{AE29AA91-61C9-4C48-8C7F-95BA0BBE8204}"/>
              </a:ext>
            </a:extLst>
          </p:cNvPr>
          <p:cNvSpPr txBox="1"/>
          <p:nvPr/>
        </p:nvSpPr>
        <p:spPr>
          <a:xfrm>
            <a:off x="1763688" y="836712"/>
            <a:ext cx="5688632" cy="338554"/>
          </a:xfrm>
          <a:prstGeom prst="rect">
            <a:avLst/>
          </a:prstGeom>
          <a:noFill/>
        </p:spPr>
        <p:txBody>
          <a:bodyPr wrap="square" rtlCol="0">
            <a:spAutoFit/>
          </a:bodyPr>
          <a:lstStyle/>
          <a:p>
            <a:r>
              <a:rPr lang="de-DE" sz="1600" b="1" dirty="0">
                <a:solidFill>
                  <a:srgbClr val="7030A0"/>
                </a:solidFill>
                <a:latin typeface="Arial" panose="020B0604020202020204" pitchFamily="34" charset="0"/>
                <a:cs typeface="Arial" panose="020B0604020202020204" pitchFamily="34" charset="0"/>
              </a:rPr>
              <a:t>Jenseits von männlichen Tätern und weiblichen Opfern</a:t>
            </a:r>
            <a:endParaRPr lang="de-DE" sz="1600" dirty="0">
              <a:solidFill>
                <a:srgbClr val="7030A0"/>
              </a:solidFill>
              <a:latin typeface="Arial" panose="020B0604020202020204" pitchFamily="34" charset="0"/>
              <a:cs typeface="Arial" panose="020B0604020202020204" pitchFamily="34" charset="0"/>
            </a:endParaRPr>
          </a:p>
        </p:txBody>
      </p:sp>
      <p:sp>
        <p:nvSpPr>
          <p:cNvPr id="7" name="Textfeld 6">
            <a:extLst>
              <a:ext uri="{FF2B5EF4-FFF2-40B4-BE49-F238E27FC236}">
                <a16:creationId xmlns:a16="http://schemas.microsoft.com/office/drawing/2014/main" id="{A1D2B46F-BA92-4313-B3D4-C5BF2A188EA9}"/>
              </a:ext>
            </a:extLst>
          </p:cNvPr>
          <p:cNvSpPr txBox="1"/>
          <p:nvPr/>
        </p:nvSpPr>
        <p:spPr>
          <a:xfrm>
            <a:off x="783060" y="1434534"/>
            <a:ext cx="7642563" cy="1231106"/>
          </a:xfrm>
          <a:prstGeom prst="rect">
            <a:avLst/>
          </a:prstGeom>
          <a:noFill/>
        </p:spPr>
        <p:txBody>
          <a:bodyPr wrap="square" rtlCol="0">
            <a:spAutoFit/>
          </a:bodyPr>
          <a:lstStyle/>
          <a:p>
            <a:r>
              <a:rPr lang="de-DE" sz="1400" dirty="0">
                <a:latin typeface="Arial" panose="020B0604020202020204" pitchFamily="34" charset="0"/>
                <a:cs typeface="Arial" panose="020B0604020202020204" pitchFamily="34" charset="0"/>
              </a:rPr>
              <a:t>Das Stichwort häusliche Gewalt wird meist mit heterosexuellen Beziehungen sowie einer klaren Rollenverteilung verbunden. Die Prävalenz von Gewalt in LGBT*IQ-Beziehungen hingegen erfährt in der Öffentlichkeit wenig Beachtung. Erst seit wenigen Jahren taucht das Thema auch in wissenschaftlichen Studien auf</a:t>
            </a:r>
            <a:r>
              <a:rPr lang="de-DE" sz="1200" dirty="0">
                <a:latin typeface="Arial" panose="020B0604020202020204" pitchFamily="34" charset="0"/>
                <a:cs typeface="Arial" panose="020B0604020202020204" pitchFamily="34" charset="0"/>
              </a:rPr>
              <a:t>.</a:t>
            </a:r>
          </a:p>
          <a:p>
            <a:endParaRPr lang="de-DE" dirty="0"/>
          </a:p>
        </p:txBody>
      </p:sp>
      <p:sp>
        <p:nvSpPr>
          <p:cNvPr id="9" name="Rechteck 8">
            <a:extLst>
              <a:ext uri="{FF2B5EF4-FFF2-40B4-BE49-F238E27FC236}">
                <a16:creationId xmlns:a16="http://schemas.microsoft.com/office/drawing/2014/main" id="{A5AC0C04-9C49-4A10-9CEE-36E0B98F1B9B}"/>
              </a:ext>
            </a:extLst>
          </p:cNvPr>
          <p:cNvSpPr/>
          <p:nvPr/>
        </p:nvSpPr>
        <p:spPr>
          <a:xfrm>
            <a:off x="718377" y="2633050"/>
            <a:ext cx="7642563" cy="360098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de-DE"/>
          </a:p>
        </p:txBody>
      </p:sp>
      <p:sp>
        <p:nvSpPr>
          <p:cNvPr id="8" name="Textfeld 7">
            <a:extLst>
              <a:ext uri="{FF2B5EF4-FFF2-40B4-BE49-F238E27FC236}">
                <a16:creationId xmlns:a16="http://schemas.microsoft.com/office/drawing/2014/main" id="{6C54D528-9A8B-44E0-8A5F-EBDC38E191A0}"/>
              </a:ext>
            </a:extLst>
          </p:cNvPr>
          <p:cNvSpPr txBox="1"/>
          <p:nvPr/>
        </p:nvSpPr>
        <p:spPr>
          <a:xfrm>
            <a:off x="678093" y="2778948"/>
            <a:ext cx="7852496" cy="2923877"/>
          </a:xfrm>
          <a:prstGeom prst="rect">
            <a:avLst/>
          </a:prstGeom>
          <a:noFill/>
        </p:spPr>
        <p:txBody>
          <a:bodyPr wrap="square" rtlCol="0">
            <a:spAutoFit/>
          </a:bodyPr>
          <a:lstStyle/>
          <a:p>
            <a:r>
              <a:rPr lang="de-DE" sz="1400" dirty="0">
                <a:latin typeface="Arial" panose="020B0604020202020204" pitchFamily="34" charset="0"/>
                <a:cs typeface="Arial" panose="020B0604020202020204" pitchFamily="34" charset="0"/>
              </a:rPr>
              <a:t>Aktuellste Studie der National </a:t>
            </a:r>
            <a:r>
              <a:rPr lang="de-DE" sz="1400" dirty="0" err="1">
                <a:latin typeface="Arial" panose="020B0604020202020204" pitchFamily="34" charset="0"/>
                <a:cs typeface="Arial" panose="020B0604020202020204" pitchFamily="34" charset="0"/>
              </a:rPr>
              <a:t>Coalition</a:t>
            </a: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Against</a:t>
            </a: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Domestic</a:t>
            </a: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Violence</a:t>
            </a:r>
            <a:r>
              <a:rPr lang="de-DE" sz="1400" dirty="0">
                <a:latin typeface="Arial" panose="020B0604020202020204" pitchFamily="34" charset="0"/>
                <a:cs typeface="Arial" panose="020B0604020202020204" pitchFamily="34" charset="0"/>
              </a:rPr>
              <a:t> (NCADV) aus dem Jahr 2010 .Die Studie zeigt das Lagebild der USA. </a:t>
            </a:r>
            <a:r>
              <a:rPr lang="de-DE" sz="1200" dirty="0">
                <a:solidFill>
                  <a:srgbClr val="7030A0"/>
                </a:solidFill>
                <a:latin typeface="Arial" panose="020B0604020202020204" pitchFamily="34" charset="0"/>
                <a:cs typeface="Arial" panose="020B0604020202020204" pitchFamily="34" charset="0"/>
                <a:hlinkClick r:id="rId3"/>
              </a:rPr>
              <a:t>https://ncadv.org/</a:t>
            </a:r>
            <a:endParaRPr lang="de-DE" sz="1200" dirty="0">
              <a:solidFill>
                <a:srgbClr val="7030A0"/>
              </a:solidFill>
              <a:latin typeface="Arial" panose="020B0604020202020204" pitchFamily="34" charset="0"/>
              <a:cs typeface="Arial" panose="020B0604020202020204" pitchFamily="34" charset="0"/>
            </a:endParaRPr>
          </a:p>
          <a:p>
            <a:endParaRPr lang="de-DE" sz="1200" dirty="0">
              <a:solidFill>
                <a:srgbClr val="7030A0"/>
              </a:solidFill>
              <a:latin typeface="Arial" panose="020B0604020202020204" pitchFamily="34" charset="0"/>
              <a:cs typeface="Arial" panose="020B0604020202020204" pitchFamily="34" charset="0"/>
            </a:endParaRPr>
          </a:p>
          <a:p>
            <a:pPr>
              <a:buFont typeface="Arial" panose="020B0604020202020204" pitchFamily="34" charset="0"/>
              <a:buChar char="•"/>
            </a:pPr>
            <a:r>
              <a:rPr lang="de-DE" sz="1200" dirty="0">
                <a:latin typeface="Arial" panose="020B0604020202020204" pitchFamily="34" charset="0"/>
                <a:cs typeface="Arial" panose="020B0604020202020204" pitchFamily="34" charset="0"/>
              </a:rPr>
              <a:t> 43,8% der lesbischen Frauen und 61,1% der bisexuellen Frauen werden vergewaltigt, Opfer körperlicher Gewalt und/oder irgendwann von einem Partner gestalkt; das trifft nur auf 35 % der heterosexuellen Frauen zu</a:t>
            </a:r>
          </a:p>
          <a:p>
            <a:endParaRPr lang="de-DE" sz="1200" dirty="0">
              <a:latin typeface="Arial" panose="020B0604020202020204" pitchFamily="34" charset="0"/>
              <a:cs typeface="Arial" panose="020B0604020202020204" pitchFamily="34" charset="0"/>
            </a:endParaRPr>
          </a:p>
          <a:p>
            <a:pPr>
              <a:buFont typeface="Arial" panose="020B0604020202020204" pitchFamily="34" charset="0"/>
              <a:buChar char="•"/>
            </a:pPr>
            <a:r>
              <a:rPr lang="de-DE" sz="1200" dirty="0">
                <a:latin typeface="Arial" panose="020B0604020202020204" pitchFamily="34" charset="0"/>
                <a:cs typeface="Arial" panose="020B0604020202020204" pitchFamily="34" charset="0"/>
              </a:rPr>
              <a:t> Nur 26 % der Männer, die beinahe tödliche Partnergewalt erlebten, riefen die Polizei an</a:t>
            </a:r>
          </a:p>
          <a:p>
            <a:endParaRPr lang="de-DE" sz="1200" dirty="0">
              <a:latin typeface="Arial" panose="020B0604020202020204" pitchFamily="34" charset="0"/>
              <a:cs typeface="Arial" panose="020B0604020202020204" pitchFamily="34" charset="0"/>
            </a:endParaRPr>
          </a:p>
          <a:p>
            <a:pPr>
              <a:buFont typeface="Arial" panose="020B0604020202020204" pitchFamily="34" charset="0"/>
              <a:buChar char="•"/>
            </a:pPr>
            <a:r>
              <a:rPr lang="de-DE" sz="1200" dirty="0">
                <a:latin typeface="Arial" panose="020B0604020202020204" pitchFamily="34" charset="0"/>
                <a:cs typeface="Arial" panose="020B0604020202020204" pitchFamily="34" charset="0"/>
              </a:rPr>
              <a:t> Weniger als 5 % der LGBTQ+-Opfer von häuslicher Gewalt ersuchen jemals Schutzanordnungen vom Gericht</a:t>
            </a:r>
          </a:p>
          <a:p>
            <a:endParaRPr lang="de-DE" sz="1200" dirty="0">
              <a:latin typeface="Arial" panose="020B0604020202020204" pitchFamily="34" charset="0"/>
              <a:cs typeface="Arial" panose="020B0604020202020204" pitchFamily="34" charset="0"/>
            </a:endParaRPr>
          </a:p>
          <a:p>
            <a:pPr>
              <a:buFont typeface="Arial" panose="020B0604020202020204" pitchFamily="34" charset="0"/>
              <a:buChar char="•"/>
            </a:pPr>
            <a:r>
              <a:rPr lang="de-DE" sz="1200" dirty="0">
                <a:latin typeface="Arial" panose="020B0604020202020204" pitchFamily="34" charset="0"/>
                <a:cs typeface="Arial" panose="020B0604020202020204" pitchFamily="34" charset="0"/>
              </a:rPr>
              <a:t> Die 11 % der gemeldeten Fälle von intimer Gewalt von LGBTQ+ betrafen den Einsatz einer Waffe</a:t>
            </a:r>
          </a:p>
          <a:p>
            <a:endParaRPr lang="de-DE" sz="1200" dirty="0">
              <a:latin typeface="Arial" panose="020B0604020202020204" pitchFamily="34" charset="0"/>
              <a:cs typeface="Arial" panose="020B0604020202020204" pitchFamily="34" charset="0"/>
            </a:endParaRPr>
          </a:p>
          <a:p>
            <a:pPr>
              <a:buFont typeface="Arial" panose="020B0604020202020204" pitchFamily="34" charset="0"/>
              <a:buChar char="•"/>
            </a:pPr>
            <a:r>
              <a:rPr lang="de-DE" sz="1200" dirty="0">
                <a:latin typeface="Arial" panose="020B0604020202020204" pitchFamily="34" charset="0"/>
                <a:cs typeface="Arial" panose="020B0604020202020204" pitchFamily="34" charset="0"/>
              </a:rPr>
              <a:t> die Hälfte aller homosexuellen Männer – 46 Prozent – leidet unter einer Form der Partnergewalt</a:t>
            </a:r>
          </a:p>
          <a:p>
            <a:endParaRPr lang="de-DE" sz="1200" dirty="0">
              <a:latin typeface="Arial" panose="020B0604020202020204" pitchFamily="34" charset="0"/>
              <a:cs typeface="Arial" panose="020B0604020202020204" pitchFamily="34" charset="0"/>
            </a:endParaRPr>
          </a:p>
          <a:p>
            <a:pPr>
              <a:buFont typeface="Arial" panose="020B0604020202020204" pitchFamily="34" charset="0"/>
              <a:buChar char="•"/>
            </a:pPr>
            <a:r>
              <a:rPr lang="de-DE" sz="1200" dirty="0">
                <a:latin typeface="Arial" panose="020B0604020202020204" pitchFamily="34" charset="0"/>
                <a:cs typeface="Arial" panose="020B0604020202020204" pitchFamily="34" charset="0"/>
              </a:rPr>
              <a:t> Nur drei bis fünf Prozent der Betroffenen von häuslicher Gewalt in lesbischen Beziehungen suchen sich Hilfe. </a:t>
            </a:r>
          </a:p>
        </p:txBody>
      </p:sp>
    </p:spTree>
    <p:extLst>
      <p:ext uri="{BB962C8B-B14F-4D97-AF65-F5344CB8AC3E}">
        <p14:creationId xmlns:p14="http://schemas.microsoft.com/office/powerpoint/2010/main" val="363596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PowerPoint Hintergrund_Text.png"/>
          <p:cNvPicPr>
            <a:picLocks noChangeAspect="1"/>
          </p:cNvPicPr>
          <p:nvPr/>
        </p:nvPicPr>
        <p:blipFill>
          <a:blip r:embed="rId2" cstate="print"/>
          <a:stretch>
            <a:fillRect/>
          </a:stretch>
        </p:blipFill>
        <p:spPr>
          <a:xfrm>
            <a:off x="0" y="0"/>
            <a:ext cx="9144000" cy="6858000"/>
          </a:xfrm>
          <a:prstGeom prst="rect">
            <a:avLst/>
          </a:prstGeom>
        </p:spPr>
      </p:pic>
      <p:sp>
        <p:nvSpPr>
          <p:cNvPr id="2" name="Textfeld 1">
            <a:extLst>
              <a:ext uri="{FF2B5EF4-FFF2-40B4-BE49-F238E27FC236}">
                <a16:creationId xmlns:a16="http://schemas.microsoft.com/office/drawing/2014/main" id="{8157E8A5-C3FA-9F4B-927E-3575EF36A9E8}"/>
              </a:ext>
            </a:extLst>
          </p:cNvPr>
          <p:cNvSpPr txBox="1"/>
          <p:nvPr/>
        </p:nvSpPr>
        <p:spPr>
          <a:xfrm>
            <a:off x="1619672" y="-124415"/>
            <a:ext cx="6840760" cy="369332"/>
          </a:xfrm>
          <a:prstGeom prst="rect">
            <a:avLst/>
          </a:prstGeom>
          <a:noFill/>
        </p:spPr>
        <p:txBody>
          <a:bodyPr wrap="square" rtlCol="0">
            <a:spAutoFit/>
          </a:bodyPr>
          <a:lstStyle/>
          <a:p>
            <a:endParaRPr lang="de-DE" dirty="0"/>
          </a:p>
        </p:txBody>
      </p:sp>
      <p:pic>
        <p:nvPicPr>
          <p:cNvPr id="5" name="Grafik 4">
            <a:extLst>
              <a:ext uri="{FF2B5EF4-FFF2-40B4-BE49-F238E27FC236}">
                <a16:creationId xmlns:a16="http://schemas.microsoft.com/office/drawing/2014/main" id="{FC1F6B56-8782-4E59-8E15-8AD6A37AE320}"/>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38121" y="116632"/>
            <a:ext cx="10041979" cy="6696744"/>
          </a:xfrm>
          <a:prstGeom prst="rect">
            <a:avLst/>
          </a:prstGeom>
        </p:spPr>
      </p:pic>
      <p:sp>
        <p:nvSpPr>
          <p:cNvPr id="11" name="Textfeld 10">
            <a:extLst>
              <a:ext uri="{FF2B5EF4-FFF2-40B4-BE49-F238E27FC236}">
                <a16:creationId xmlns:a16="http://schemas.microsoft.com/office/drawing/2014/main" id="{16ED9367-CE6F-0D43-BFFF-B898F8DF9213}"/>
              </a:ext>
            </a:extLst>
          </p:cNvPr>
          <p:cNvSpPr txBox="1"/>
          <p:nvPr/>
        </p:nvSpPr>
        <p:spPr>
          <a:xfrm>
            <a:off x="234002" y="181671"/>
            <a:ext cx="8321567" cy="1107996"/>
          </a:xfrm>
          <a:prstGeom prst="rect">
            <a:avLst/>
          </a:prstGeom>
          <a:noFill/>
        </p:spPr>
        <p:txBody>
          <a:bodyPr wrap="square" rtlCol="0">
            <a:spAutoFit/>
          </a:bodyPr>
          <a:lstStyle/>
          <a:p>
            <a:pPr algn="ctr"/>
            <a:r>
              <a:rPr lang="de-DE" sz="2400" b="1" dirty="0">
                <a:solidFill>
                  <a:srgbClr val="7030A0"/>
                </a:solidFill>
                <a:latin typeface="Arial" panose="020B0604020202020204" pitchFamily="34" charset="0"/>
                <a:cs typeface="Arial" panose="020B0604020202020204" pitchFamily="34" charset="0"/>
              </a:rPr>
              <a:t>HÄUSLICHE GEWALT gegen Frauen* und Mädchen*</a:t>
            </a:r>
          </a:p>
          <a:p>
            <a:pPr algn="ctr"/>
            <a:r>
              <a:rPr lang="de-DE" sz="2400" b="1" dirty="0">
                <a:solidFill>
                  <a:srgbClr val="7030A0"/>
                </a:solidFill>
                <a:latin typeface="Arial" panose="020B0604020202020204" pitchFamily="34" charset="0"/>
                <a:cs typeface="Arial" panose="020B0604020202020204" pitchFamily="34" charset="0"/>
              </a:rPr>
              <a:t> mit Behinderung</a:t>
            </a:r>
          </a:p>
          <a:p>
            <a:endParaRPr lang="de-DE" dirty="0"/>
          </a:p>
        </p:txBody>
      </p:sp>
      <p:pic>
        <p:nvPicPr>
          <p:cNvPr id="7" name="Grafik 6">
            <a:extLst>
              <a:ext uri="{FF2B5EF4-FFF2-40B4-BE49-F238E27FC236}">
                <a16:creationId xmlns:a16="http://schemas.microsoft.com/office/drawing/2014/main" id="{A7BDE771-C44B-4A7F-8015-B83B86EE55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713" y="1098106"/>
            <a:ext cx="2614865" cy="1801706"/>
          </a:xfrm>
          <a:prstGeom prst="rect">
            <a:avLst/>
          </a:prstGeom>
          <a:effectLst>
            <a:outerShdw blurRad="50800" dist="38100" algn="l" rotWithShape="0">
              <a:prstClr val="black">
                <a:alpha val="40000"/>
              </a:prstClr>
            </a:outerShdw>
          </a:effectLst>
        </p:spPr>
      </p:pic>
      <p:pic>
        <p:nvPicPr>
          <p:cNvPr id="9" name="Grafik 8">
            <a:extLst>
              <a:ext uri="{FF2B5EF4-FFF2-40B4-BE49-F238E27FC236}">
                <a16:creationId xmlns:a16="http://schemas.microsoft.com/office/drawing/2014/main" id="{E9201689-DA5A-4061-8008-C791E8143F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713" y="2972000"/>
            <a:ext cx="2614865" cy="1861821"/>
          </a:xfrm>
          <a:prstGeom prst="rect">
            <a:avLst/>
          </a:prstGeom>
          <a:effectLst>
            <a:outerShdw blurRad="50800" dist="38100" algn="l" rotWithShape="0">
              <a:prstClr val="black">
                <a:alpha val="40000"/>
              </a:prstClr>
            </a:outerShdw>
          </a:effectLst>
        </p:spPr>
      </p:pic>
      <p:pic>
        <p:nvPicPr>
          <p:cNvPr id="12" name="Grafik 11">
            <a:extLst>
              <a:ext uri="{FF2B5EF4-FFF2-40B4-BE49-F238E27FC236}">
                <a16:creationId xmlns:a16="http://schemas.microsoft.com/office/drawing/2014/main" id="{411ACE93-F84E-4FE8-8AA8-5900231F4A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699" y="4950453"/>
            <a:ext cx="2717350" cy="1103468"/>
          </a:xfrm>
          <a:prstGeom prst="rect">
            <a:avLst/>
          </a:prstGeom>
          <a:effectLst>
            <a:outerShdw blurRad="50800" dist="38100" algn="l" rotWithShape="0">
              <a:prstClr val="black">
                <a:alpha val="40000"/>
              </a:prstClr>
            </a:outerShdw>
          </a:effectLst>
        </p:spPr>
      </p:pic>
      <p:pic>
        <p:nvPicPr>
          <p:cNvPr id="14" name="Grafik 13">
            <a:extLst>
              <a:ext uri="{FF2B5EF4-FFF2-40B4-BE49-F238E27FC236}">
                <a16:creationId xmlns:a16="http://schemas.microsoft.com/office/drawing/2014/main" id="{2C8C129D-34A4-4774-AE24-189B5FC08C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63756" y="5210775"/>
            <a:ext cx="2985181" cy="1185356"/>
          </a:xfrm>
          <a:prstGeom prst="rect">
            <a:avLst/>
          </a:prstGeom>
          <a:effectLst>
            <a:glow rad="228600">
              <a:schemeClr val="accent6">
                <a:satMod val="175000"/>
                <a:alpha val="40000"/>
              </a:schemeClr>
            </a:glow>
            <a:outerShdw blurRad="50800" dist="38100" algn="l" rotWithShape="0">
              <a:prstClr val="black">
                <a:alpha val="40000"/>
              </a:prstClr>
            </a:outerShdw>
          </a:effectLst>
        </p:spPr>
      </p:pic>
      <p:sp>
        <p:nvSpPr>
          <p:cNvPr id="17" name="Rechteck 16">
            <a:extLst>
              <a:ext uri="{FF2B5EF4-FFF2-40B4-BE49-F238E27FC236}">
                <a16:creationId xmlns:a16="http://schemas.microsoft.com/office/drawing/2014/main" id="{97D135F2-1612-4FBA-B9B2-3C7C21399988}"/>
              </a:ext>
            </a:extLst>
          </p:cNvPr>
          <p:cNvSpPr/>
          <p:nvPr/>
        </p:nvSpPr>
        <p:spPr>
          <a:xfrm>
            <a:off x="2987824" y="1187656"/>
            <a:ext cx="5844050" cy="682897"/>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de-DE" dirty="0"/>
          </a:p>
        </p:txBody>
      </p:sp>
      <p:sp>
        <p:nvSpPr>
          <p:cNvPr id="15" name="Textfeld 14">
            <a:extLst>
              <a:ext uri="{FF2B5EF4-FFF2-40B4-BE49-F238E27FC236}">
                <a16:creationId xmlns:a16="http://schemas.microsoft.com/office/drawing/2014/main" id="{7598E625-F489-428F-A2E9-E8FD646B0590}"/>
              </a:ext>
            </a:extLst>
          </p:cNvPr>
          <p:cNvSpPr txBox="1"/>
          <p:nvPr/>
        </p:nvSpPr>
        <p:spPr>
          <a:xfrm>
            <a:off x="3015355" y="1157405"/>
            <a:ext cx="5816519" cy="553998"/>
          </a:xfrm>
          <a:prstGeom prst="rect">
            <a:avLst/>
          </a:prstGeom>
          <a:noFill/>
        </p:spPr>
        <p:txBody>
          <a:bodyPr wrap="square" rtlCol="0">
            <a:spAutoFit/>
          </a:bodyPr>
          <a:lstStyle/>
          <a:p>
            <a:pPr algn="ctr"/>
            <a:r>
              <a:rPr lang="de-DE" sz="1500" b="1" dirty="0">
                <a:solidFill>
                  <a:schemeClr val="bg1"/>
                </a:solidFill>
                <a:latin typeface="Arial" panose="020B0604020202020204" pitchFamily="34" charset="0"/>
                <a:cs typeface="Arial" panose="020B0604020202020204" pitchFamily="34" charset="0"/>
              </a:rPr>
              <a:t>Frauen und Mädchen mit Behinderungen sind sehr häufig von Gewaltbetroffen. Aus der Studie geht hervor:</a:t>
            </a:r>
          </a:p>
        </p:txBody>
      </p:sp>
      <p:sp>
        <p:nvSpPr>
          <p:cNvPr id="19" name="Rechteck 18">
            <a:extLst>
              <a:ext uri="{FF2B5EF4-FFF2-40B4-BE49-F238E27FC236}">
                <a16:creationId xmlns:a16="http://schemas.microsoft.com/office/drawing/2014/main" id="{1A981AF1-2DE3-44FF-8A34-5DF9AE9E7DB3}"/>
              </a:ext>
            </a:extLst>
          </p:cNvPr>
          <p:cNvSpPr/>
          <p:nvPr/>
        </p:nvSpPr>
        <p:spPr>
          <a:xfrm>
            <a:off x="2968392" y="1866430"/>
            <a:ext cx="2852789" cy="999968"/>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de-DE" dirty="0"/>
          </a:p>
        </p:txBody>
      </p:sp>
      <p:sp>
        <p:nvSpPr>
          <p:cNvPr id="18" name="Textfeld 17">
            <a:extLst>
              <a:ext uri="{FF2B5EF4-FFF2-40B4-BE49-F238E27FC236}">
                <a16:creationId xmlns:a16="http://schemas.microsoft.com/office/drawing/2014/main" id="{5ED1F213-26DF-4E1A-9E1F-92884A038789}"/>
              </a:ext>
            </a:extLst>
          </p:cNvPr>
          <p:cNvSpPr txBox="1"/>
          <p:nvPr/>
        </p:nvSpPr>
        <p:spPr>
          <a:xfrm>
            <a:off x="2911049" y="1887194"/>
            <a:ext cx="2880320" cy="892552"/>
          </a:xfrm>
          <a:prstGeom prst="rect">
            <a:avLst/>
          </a:prstGeom>
          <a:noFill/>
        </p:spPr>
        <p:txBody>
          <a:bodyPr wrap="square" rtlCol="0">
            <a:spAutoFit/>
          </a:bodyPr>
          <a:lstStyle/>
          <a:p>
            <a:pPr algn="ctr"/>
            <a:r>
              <a:rPr lang="de-DE" sz="1300" b="1" dirty="0">
                <a:solidFill>
                  <a:schemeClr val="bg1"/>
                </a:solidFill>
                <a:latin typeface="Arial" panose="020B0604020202020204" pitchFamily="34" charset="0"/>
                <a:cs typeface="Arial" panose="020B0604020202020204" pitchFamily="34" charset="0"/>
              </a:rPr>
              <a:t>Dass drei von fünf Frauen mit Behinderungen körperliche Gewalt im Erwachsenenalter erfahren haben (60 %)</a:t>
            </a:r>
          </a:p>
        </p:txBody>
      </p:sp>
      <p:sp>
        <p:nvSpPr>
          <p:cNvPr id="20" name="Rechteck 19">
            <a:extLst>
              <a:ext uri="{FF2B5EF4-FFF2-40B4-BE49-F238E27FC236}">
                <a16:creationId xmlns:a16="http://schemas.microsoft.com/office/drawing/2014/main" id="{F8D88811-CAA2-4DC5-BDDB-2B83F5B0B61B}"/>
              </a:ext>
            </a:extLst>
          </p:cNvPr>
          <p:cNvSpPr/>
          <p:nvPr/>
        </p:nvSpPr>
        <p:spPr>
          <a:xfrm>
            <a:off x="2980763" y="4096383"/>
            <a:ext cx="2852789" cy="999968"/>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de-DE" dirty="0"/>
          </a:p>
        </p:txBody>
      </p:sp>
      <p:sp>
        <p:nvSpPr>
          <p:cNvPr id="21" name="Rechteck 20">
            <a:extLst>
              <a:ext uri="{FF2B5EF4-FFF2-40B4-BE49-F238E27FC236}">
                <a16:creationId xmlns:a16="http://schemas.microsoft.com/office/drawing/2014/main" id="{485FA580-96E9-4183-8143-220FBABF5BB1}"/>
              </a:ext>
            </a:extLst>
          </p:cNvPr>
          <p:cNvSpPr/>
          <p:nvPr/>
        </p:nvSpPr>
        <p:spPr>
          <a:xfrm>
            <a:off x="6010722" y="1882954"/>
            <a:ext cx="2852789" cy="999968"/>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de-DE" dirty="0"/>
          </a:p>
        </p:txBody>
      </p:sp>
      <p:sp>
        <p:nvSpPr>
          <p:cNvPr id="22" name="Rechteck 21">
            <a:extLst>
              <a:ext uri="{FF2B5EF4-FFF2-40B4-BE49-F238E27FC236}">
                <a16:creationId xmlns:a16="http://schemas.microsoft.com/office/drawing/2014/main" id="{CA5EADC2-3722-4F6D-8E2C-9997CCAA4604}"/>
              </a:ext>
            </a:extLst>
          </p:cNvPr>
          <p:cNvSpPr/>
          <p:nvPr/>
        </p:nvSpPr>
        <p:spPr>
          <a:xfrm>
            <a:off x="2924815" y="2972000"/>
            <a:ext cx="2852789" cy="999968"/>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de-DE" dirty="0"/>
          </a:p>
        </p:txBody>
      </p:sp>
      <p:sp>
        <p:nvSpPr>
          <p:cNvPr id="23" name="Rechteck 22">
            <a:extLst>
              <a:ext uri="{FF2B5EF4-FFF2-40B4-BE49-F238E27FC236}">
                <a16:creationId xmlns:a16="http://schemas.microsoft.com/office/drawing/2014/main" id="{9109F91E-0861-4DA3-9357-521B47C2FF08}"/>
              </a:ext>
            </a:extLst>
          </p:cNvPr>
          <p:cNvSpPr/>
          <p:nvPr/>
        </p:nvSpPr>
        <p:spPr>
          <a:xfrm>
            <a:off x="6010721" y="2979374"/>
            <a:ext cx="2852789" cy="1623893"/>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de-DE" dirty="0"/>
          </a:p>
        </p:txBody>
      </p:sp>
      <p:sp>
        <p:nvSpPr>
          <p:cNvPr id="24" name="Textfeld 23">
            <a:extLst>
              <a:ext uri="{FF2B5EF4-FFF2-40B4-BE49-F238E27FC236}">
                <a16:creationId xmlns:a16="http://schemas.microsoft.com/office/drawing/2014/main" id="{B6284780-AA24-4776-B846-E388578B8323}"/>
              </a:ext>
            </a:extLst>
          </p:cNvPr>
          <p:cNvSpPr txBox="1"/>
          <p:nvPr/>
        </p:nvSpPr>
        <p:spPr>
          <a:xfrm>
            <a:off x="5783973" y="1899595"/>
            <a:ext cx="3306283" cy="892552"/>
          </a:xfrm>
          <a:prstGeom prst="rect">
            <a:avLst/>
          </a:prstGeom>
          <a:noFill/>
        </p:spPr>
        <p:txBody>
          <a:bodyPr wrap="square" rtlCol="0">
            <a:spAutoFit/>
          </a:bodyPr>
          <a:lstStyle/>
          <a:p>
            <a:pPr algn="ctr"/>
            <a:r>
              <a:rPr lang="de-DE" sz="1300" b="1" dirty="0">
                <a:solidFill>
                  <a:schemeClr val="bg1"/>
                </a:solidFill>
                <a:latin typeface="Arial" panose="020B0604020202020204" pitchFamily="34" charset="0"/>
                <a:cs typeface="Arial" panose="020B0604020202020204" pitchFamily="34" charset="0"/>
              </a:rPr>
              <a:t>Etwa jede zweite Frau mit </a:t>
            </a:r>
          </a:p>
          <a:p>
            <a:pPr algn="ctr"/>
            <a:r>
              <a:rPr lang="de-DE" sz="1300" b="1" dirty="0">
                <a:solidFill>
                  <a:schemeClr val="bg1"/>
                </a:solidFill>
                <a:latin typeface="Arial" panose="020B0604020202020204" pitchFamily="34" charset="0"/>
                <a:cs typeface="Arial" panose="020B0604020202020204" pitchFamily="34" charset="0"/>
              </a:rPr>
              <a:t>Behinderung erlebt sexualisierte </a:t>
            </a:r>
          </a:p>
          <a:p>
            <a:pPr algn="ctr"/>
            <a:r>
              <a:rPr lang="de-DE" sz="1300" b="1" dirty="0">
                <a:solidFill>
                  <a:schemeClr val="bg1"/>
                </a:solidFill>
                <a:latin typeface="Arial" panose="020B0604020202020204" pitchFamily="34" charset="0"/>
                <a:cs typeface="Arial" panose="020B0604020202020204" pitchFamily="34" charset="0"/>
              </a:rPr>
              <a:t>Gewalt in Kindheit, Jugend oder als</a:t>
            </a:r>
          </a:p>
          <a:p>
            <a:pPr algn="ctr"/>
            <a:r>
              <a:rPr lang="de-DE" sz="1300" b="1" dirty="0">
                <a:solidFill>
                  <a:schemeClr val="bg1"/>
                </a:solidFill>
                <a:latin typeface="Arial" panose="020B0604020202020204" pitchFamily="34" charset="0"/>
                <a:cs typeface="Arial" panose="020B0604020202020204" pitchFamily="34" charset="0"/>
              </a:rPr>
              <a:t>Erwachsene (bis zu 50%)</a:t>
            </a:r>
          </a:p>
        </p:txBody>
      </p:sp>
      <p:sp>
        <p:nvSpPr>
          <p:cNvPr id="25" name="Textfeld 24">
            <a:extLst>
              <a:ext uri="{FF2B5EF4-FFF2-40B4-BE49-F238E27FC236}">
                <a16:creationId xmlns:a16="http://schemas.microsoft.com/office/drawing/2014/main" id="{A2F37241-8718-485A-A16C-2FA0BB85D1EA}"/>
              </a:ext>
            </a:extLst>
          </p:cNvPr>
          <p:cNvSpPr txBox="1"/>
          <p:nvPr/>
        </p:nvSpPr>
        <p:spPr>
          <a:xfrm>
            <a:off x="2939589" y="2947198"/>
            <a:ext cx="2761839" cy="1092607"/>
          </a:xfrm>
          <a:prstGeom prst="rect">
            <a:avLst/>
          </a:prstGeom>
          <a:noFill/>
        </p:spPr>
        <p:txBody>
          <a:bodyPr wrap="square" rtlCol="0">
            <a:spAutoFit/>
          </a:bodyPr>
          <a:lstStyle/>
          <a:p>
            <a:pPr algn="ctr"/>
            <a:r>
              <a:rPr lang="de-DE" sz="1300" b="1" dirty="0">
                <a:solidFill>
                  <a:schemeClr val="bg1"/>
                </a:solidFill>
                <a:latin typeface="Arial" panose="020B0604020202020204" pitchFamily="34" charset="0"/>
                <a:cs typeface="Arial" panose="020B0604020202020204" pitchFamily="34" charset="0"/>
              </a:rPr>
              <a:t> Damit sind behinderte Frauen*</a:t>
            </a:r>
          </a:p>
          <a:p>
            <a:pPr algn="ctr"/>
            <a:r>
              <a:rPr lang="de-DE" sz="1300" b="1" dirty="0">
                <a:solidFill>
                  <a:schemeClr val="bg1"/>
                </a:solidFill>
                <a:latin typeface="Arial" panose="020B0604020202020204" pitchFamily="34" charset="0"/>
                <a:cs typeface="Arial" panose="020B0604020202020204" pitchFamily="34" charset="0"/>
              </a:rPr>
              <a:t>zwei bis dreimal so häufig von</a:t>
            </a:r>
          </a:p>
          <a:p>
            <a:pPr algn="ctr"/>
            <a:r>
              <a:rPr lang="de-DE" sz="1300" b="1" dirty="0">
                <a:solidFill>
                  <a:schemeClr val="bg1"/>
                </a:solidFill>
                <a:latin typeface="Arial" panose="020B0604020202020204" pitchFamily="34" charset="0"/>
                <a:cs typeface="Arial" panose="020B0604020202020204" pitchFamily="34" charset="0"/>
              </a:rPr>
              <a:t>sexualisierter Gewalt betroffen</a:t>
            </a:r>
          </a:p>
          <a:p>
            <a:pPr algn="ctr"/>
            <a:r>
              <a:rPr lang="de-DE" sz="1300" b="1" dirty="0">
                <a:solidFill>
                  <a:schemeClr val="bg1"/>
                </a:solidFill>
                <a:latin typeface="Arial" panose="020B0604020202020204" pitchFamily="34" charset="0"/>
                <a:cs typeface="Arial" panose="020B0604020202020204" pitchFamily="34" charset="0"/>
              </a:rPr>
              <a:t>wie der weibliche Bevölkerungs-</a:t>
            </a:r>
          </a:p>
          <a:p>
            <a:pPr algn="ctr"/>
            <a:r>
              <a:rPr lang="de-DE" sz="1300" b="1" dirty="0">
                <a:solidFill>
                  <a:schemeClr val="bg1"/>
                </a:solidFill>
                <a:latin typeface="Arial" panose="020B0604020202020204" pitchFamily="34" charset="0"/>
                <a:cs typeface="Arial" panose="020B0604020202020204" pitchFamily="34" charset="0"/>
              </a:rPr>
              <a:t>durchschnitt.</a:t>
            </a:r>
          </a:p>
        </p:txBody>
      </p:sp>
      <p:sp>
        <p:nvSpPr>
          <p:cNvPr id="26" name="Textfeld 25">
            <a:extLst>
              <a:ext uri="{FF2B5EF4-FFF2-40B4-BE49-F238E27FC236}">
                <a16:creationId xmlns:a16="http://schemas.microsoft.com/office/drawing/2014/main" id="{E7839591-6083-4272-949B-4EAB09F753C7}"/>
              </a:ext>
            </a:extLst>
          </p:cNvPr>
          <p:cNvSpPr txBox="1"/>
          <p:nvPr/>
        </p:nvSpPr>
        <p:spPr>
          <a:xfrm>
            <a:off x="6070035" y="2979374"/>
            <a:ext cx="2761839" cy="1600438"/>
          </a:xfrm>
          <a:prstGeom prst="rect">
            <a:avLst/>
          </a:prstGeom>
          <a:noFill/>
        </p:spPr>
        <p:txBody>
          <a:bodyPr wrap="square" rtlCol="0">
            <a:spAutoFit/>
          </a:bodyPr>
          <a:lstStyle/>
          <a:p>
            <a:pPr algn="ctr"/>
            <a:r>
              <a:rPr lang="de-DE" sz="1400" b="1" dirty="0">
                <a:solidFill>
                  <a:schemeClr val="bg1"/>
                </a:solidFill>
                <a:latin typeface="Arial" panose="020B0604020202020204" pitchFamily="34" charset="0"/>
                <a:cs typeface="Arial" panose="020B0604020202020204" pitchFamily="34" charset="0"/>
              </a:rPr>
              <a:t>Fast doppelt so häufig wie nichtbehinderte Frauen erfahren Frauen mit Behinderungen körperliche und psychische Gewalt</a:t>
            </a:r>
          </a:p>
          <a:p>
            <a:pPr algn="ctr"/>
            <a:r>
              <a:rPr lang="de-DE" sz="1400" b="1" dirty="0">
                <a:solidFill>
                  <a:schemeClr val="bg1"/>
                </a:solidFill>
                <a:latin typeface="Arial" panose="020B0604020202020204" pitchFamily="34" charset="0"/>
                <a:cs typeface="Arial" panose="020B0604020202020204" pitchFamily="34" charset="0"/>
              </a:rPr>
              <a:t>im Erwachsenenalter, aber auch bereits in ihrer Kindheit.</a:t>
            </a:r>
          </a:p>
        </p:txBody>
      </p:sp>
      <p:sp>
        <p:nvSpPr>
          <p:cNvPr id="27" name="Textfeld 26">
            <a:extLst>
              <a:ext uri="{FF2B5EF4-FFF2-40B4-BE49-F238E27FC236}">
                <a16:creationId xmlns:a16="http://schemas.microsoft.com/office/drawing/2014/main" id="{2E365980-3FBB-43BA-941D-98B2566337E3}"/>
              </a:ext>
            </a:extLst>
          </p:cNvPr>
          <p:cNvSpPr txBox="1"/>
          <p:nvPr/>
        </p:nvSpPr>
        <p:spPr>
          <a:xfrm>
            <a:off x="2982531" y="4170634"/>
            <a:ext cx="2737356" cy="892552"/>
          </a:xfrm>
          <a:prstGeom prst="rect">
            <a:avLst/>
          </a:prstGeom>
          <a:noFill/>
        </p:spPr>
        <p:txBody>
          <a:bodyPr wrap="square" rtlCol="0">
            <a:spAutoFit/>
          </a:bodyPr>
          <a:lstStyle/>
          <a:p>
            <a:pPr algn="ctr"/>
            <a:r>
              <a:rPr lang="de-DE" sz="1300" b="1" dirty="0">
                <a:solidFill>
                  <a:schemeClr val="bg1"/>
                </a:solidFill>
                <a:latin typeface="Arial" panose="020B0604020202020204" pitchFamily="34" charset="0"/>
                <a:cs typeface="Arial" panose="020B0604020202020204" pitchFamily="34" charset="0"/>
              </a:rPr>
              <a:t> Bis zu 90% der Frauen mit Behinderungen erfahren psychische Gewalt in ihrem Leben.</a:t>
            </a:r>
          </a:p>
        </p:txBody>
      </p:sp>
    </p:spTree>
    <p:extLst>
      <p:ext uri="{BB962C8B-B14F-4D97-AF65-F5344CB8AC3E}">
        <p14:creationId xmlns:p14="http://schemas.microsoft.com/office/powerpoint/2010/main" val="176614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5" grpId="0"/>
      <p:bldP spid="19" grpId="0" animBg="1"/>
      <p:bldP spid="18" grpId="0"/>
      <p:bldP spid="20" grpId="0" animBg="1"/>
      <p:bldP spid="21" grpId="0" animBg="1"/>
      <p:bldP spid="22" grpId="0" animBg="1"/>
      <p:bldP spid="23" grpId="0" animBg="1"/>
      <p:bldP spid="24" grpId="0"/>
      <p:bldP spid="25" grpId="0"/>
      <p:bldP spid="26" grpId="0"/>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PowerPoint Hintergrund_Text.png"/>
          <p:cNvPicPr>
            <a:picLocks noChangeAspect="1"/>
          </p:cNvPicPr>
          <p:nvPr/>
        </p:nvPicPr>
        <p:blipFill>
          <a:blip r:embed="rId2" cstate="print"/>
          <a:stretch>
            <a:fillRect/>
          </a:stretch>
        </p:blipFill>
        <p:spPr>
          <a:xfrm>
            <a:off x="0" y="0"/>
            <a:ext cx="9144000" cy="6858000"/>
          </a:xfrm>
          <a:prstGeom prst="rect">
            <a:avLst/>
          </a:prstGeom>
        </p:spPr>
      </p:pic>
      <p:sp>
        <p:nvSpPr>
          <p:cNvPr id="2" name="Textfeld 1">
            <a:extLst>
              <a:ext uri="{FF2B5EF4-FFF2-40B4-BE49-F238E27FC236}">
                <a16:creationId xmlns:a16="http://schemas.microsoft.com/office/drawing/2014/main" id="{8157E8A5-C3FA-9F4B-927E-3575EF36A9E8}"/>
              </a:ext>
            </a:extLst>
          </p:cNvPr>
          <p:cNvSpPr txBox="1"/>
          <p:nvPr/>
        </p:nvSpPr>
        <p:spPr>
          <a:xfrm>
            <a:off x="1619672" y="-124415"/>
            <a:ext cx="6840760" cy="369332"/>
          </a:xfrm>
          <a:prstGeom prst="rect">
            <a:avLst/>
          </a:prstGeom>
          <a:noFill/>
        </p:spPr>
        <p:txBody>
          <a:bodyPr wrap="square" rtlCol="0">
            <a:spAutoFit/>
          </a:bodyPr>
          <a:lstStyle/>
          <a:p>
            <a:endParaRPr lang="de-DE" dirty="0"/>
          </a:p>
        </p:txBody>
      </p:sp>
      <p:pic>
        <p:nvPicPr>
          <p:cNvPr id="5" name="Grafik 4">
            <a:extLst>
              <a:ext uri="{FF2B5EF4-FFF2-40B4-BE49-F238E27FC236}">
                <a16:creationId xmlns:a16="http://schemas.microsoft.com/office/drawing/2014/main" id="{17E6EBE3-00B8-43B9-B106-CC958A9BD404}"/>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43007" y="139335"/>
            <a:ext cx="9001000" cy="6695546"/>
          </a:xfrm>
          <a:prstGeom prst="rect">
            <a:avLst/>
          </a:prstGeom>
        </p:spPr>
      </p:pic>
      <p:sp>
        <p:nvSpPr>
          <p:cNvPr id="11" name="Textfeld 10">
            <a:extLst>
              <a:ext uri="{FF2B5EF4-FFF2-40B4-BE49-F238E27FC236}">
                <a16:creationId xmlns:a16="http://schemas.microsoft.com/office/drawing/2014/main" id="{16ED9367-CE6F-0D43-BFFF-B898F8DF9213}"/>
              </a:ext>
            </a:extLst>
          </p:cNvPr>
          <p:cNvSpPr txBox="1"/>
          <p:nvPr/>
        </p:nvSpPr>
        <p:spPr>
          <a:xfrm>
            <a:off x="251520" y="244917"/>
            <a:ext cx="8321567" cy="461665"/>
          </a:xfrm>
          <a:prstGeom prst="rect">
            <a:avLst/>
          </a:prstGeom>
          <a:noFill/>
        </p:spPr>
        <p:txBody>
          <a:bodyPr wrap="square" rtlCol="0">
            <a:spAutoFit/>
          </a:bodyPr>
          <a:lstStyle/>
          <a:p>
            <a:pPr algn="ctr"/>
            <a:r>
              <a:rPr lang="de-DE" sz="2400" b="1" dirty="0">
                <a:solidFill>
                  <a:srgbClr val="7030A0"/>
                </a:solidFill>
                <a:latin typeface="Arial" panose="020B0604020202020204" pitchFamily="34" charset="0"/>
                <a:cs typeface="Arial" panose="020B0604020202020204" pitchFamily="34" charset="0"/>
              </a:rPr>
              <a:t>Folgen von häuslicher Gewalt</a:t>
            </a:r>
            <a:endParaRPr lang="de-DE" sz="2400" dirty="0">
              <a:latin typeface="Arial" panose="020B0604020202020204" pitchFamily="34" charset="0"/>
              <a:cs typeface="Arial" panose="020B0604020202020204" pitchFamily="34" charset="0"/>
            </a:endParaRPr>
          </a:p>
        </p:txBody>
      </p:sp>
      <p:sp>
        <p:nvSpPr>
          <p:cNvPr id="6" name="Rechteck 5">
            <a:extLst>
              <a:ext uri="{FF2B5EF4-FFF2-40B4-BE49-F238E27FC236}">
                <a16:creationId xmlns:a16="http://schemas.microsoft.com/office/drawing/2014/main" id="{67D5C293-4B28-495C-A659-2902BEA8202E}"/>
              </a:ext>
            </a:extLst>
          </p:cNvPr>
          <p:cNvSpPr/>
          <p:nvPr/>
        </p:nvSpPr>
        <p:spPr>
          <a:xfrm>
            <a:off x="437644" y="706582"/>
            <a:ext cx="2364056" cy="63418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de-DE" dirty="0"/>
          </a:p>
        </p:txBody>
      </p:sp>
      <p:sp>
        <p:nvSpPr>
          <p:cNvPr id="3" name="Textfeld 2">
            <a:extLst>
              <a:ext uri="{FF2B5EF4-FFF2-40B4-BE49-F238E27FC236}">
                <a16:creationId xmlns:a16="http://schemas.microsoft.com/office/drawing/2014/main" id="{02E19528-C5D7-4928-BBF9-D1BE4F686772}"/>
              </a:ext>
            </a:extLst>
          </p:cNvPr>
          <p:cNvSpPr txBox="1"/>
          <p:nvPr/>
        </p:nvSpPr>
        <p:spPr>
          <a:xfrm>
            <a:off x="582249" y="724120"/>
            <a:ext cx="1986843" cy="523220"/>
          </a:xfrm>
          <a:prstGeom prst="rect">
            <a:avLst/>
          </a:prstGeom>
          <a:noFill/>
        </p:spPr>
        <p:txBody>
          <a:bodyPr wrap="square" rtlCol="0">
            <a:spAutoFit/>
          </a:bodyPr>
          <a:lstStyle/>
          <a:p>
            <a:pPr algn="ctr"/>
            <a:r>
              <a:rPr lang="de-DE" sz="1400" dirty="0">
                <a:latin typeface="Arial" panose="020B0604020202020204" pitchFamily="34" charset="0"/>
                <a:cs typeface="Arial" panose="020B0604020202020204" pitchFamily="34" charset="0"/>
              </a:rPr>
              <a:t>Physische (körperliche) Folgen </a:t>
            </a:r>
          </a:p>
        </p:txBody>
      </p:sp>
      <p:sp>
        <p:nvSpPr>
          <p:cNvPr id="14" name="Rechteck 13">
            <a:extLst>
              <a:ext uri="{FF2B5EF4-FFF2-40B4-BE49-F238E27FC236}">
                <a16:creationId xmlns:a16="http://schemas.microsoft.com/office/drawing/2014/main" id="{2F51976B-EF2D-464B-9D5A-0398E721C17C}"/>
              </a:ext>
            </a:extLst>
          </p:cNvPr>
          <p:cNvSpPr/>
          <p:nvPr/>
        </p:nvSpPr>
        <p:spPr>
          <a:xfrm>
            <a:off x="150032" y="1267704"/>
            <a:ext cx="2899274" cy="525764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de-DE"/>
          </a:p>
        </p:txBody>
      </p:sp>
      <p:sp>
        <p:nvSpPr>
          <p:cNvPr id="7" name="Textfeld 6">
            <a:extLst>
              <a:ext uri="{FF2B5EF4-FFF2-40B4-BE49-F238E27FC236}">
                <a16:creationId xmlns:a16="http://schemas.microsoft.com/office/drawing/2014/main" id="{D6CF0F94-7AA7-442F-8EF3-B8066AFD8466}"/>
              </a:ext>
            </a:extLst>
          </p:cNvPr>
          <p:cNvSpPr txBox="1"/>
          <p:nvPr/>
        </p:nvSpPr>
        <p:spPr>
          <a:xfrm>
            <a:off x="104403" y="1283094"/>
            <a:ext cx="3025898" cy="6093976"/>
          </a:xfrm>
          <a:prstGeom prst="rect">
            <a:avLst/>
          </a:prstGeom>
          <a:noFill/>
        </p:spPr>
        <p:txBody>
          <a:bodyPr wrap="square" rtlCol="0">
            <a:spAutoFit/>
          </a:bodyPr>
          <a:lstStyle/>
          <a:p>
            <a:pPr algn="ctr"/>
            <a:r>
              <a:rPr lang="de-DE" sz="1000" dirty="0">
                <a:latin typeface="Arial" panose="020B0604020202020204" pitchFamily="34" charset="0"/>
                <a:cs typeface="Arial" panose="020B0604020202020204" pitchFamily="34" charset="0"/>
              </a:rPr>
              <a:t>Oft werden die Folgen von Häuslicher Gewalt durch körperliche Verletzungen, die unter Umständen dauerhafte gesundheitliche Beeinträchtigungen mit sich bringen, sichtbar. </a:t>
            </a:r>
          </a:p>
          <a:p>
            <a:pPr algn="ctr"/>
            <a:endParaRPr lang="de-DE" sz="1000" dirty="0">
              <a:latin typeface="Arial" panose="020B0604020202020204" pitchFamily="34" charset="0"/>
              <a:cs typeface="Arial" panose="020B0604020202020204" pitchFamily="34" charset="0"/>
            </a:endParaRPr>
          </a:p>
          <a:p>
            <a:pPr algn="ctr"/>
            <a:r>
              <a:rPr lang="de-DE" sz="1000" dirty="0">
                <a:latin typeface="Arial" panose="020B0604020202020204" pitchFamily="34" charset="0"/>
                <a:cs typeface="Arial" panose="020B0604020202020204" pitchFamily="34" charset="0"/>
              </a:rPr>
              <a:t>Hämatome, Prellungen, Schürf- und Kratzwunden, Knochenbrüche sowie innere Verletzungen können durch Gewaltanwendungen entstehen. </a:t>
            </a:r>
          </a:p>
          <a:p>
            <a:pPr algn="ctr"/>
            <a:endParaRPr lang="de-DE" sz="1000" dirty="0">
              <a:latin typeface="Arial" panose="020B0604020202020204" pitchFamily="34" charset="0"/>
              <a:cs typeface="Arial" panose="020B0604020202020204" pitchFamily="34" charset="0"/>
            </a:endParaRPr>
          </a:p>
          <a:p>
            <a:pPr algn="ctr"/>
            <a:r>
              <a:rPr lang="de-DE" sz="1000" dirty="0">
                <a:latin typeface="Arial" panose="020B0604020202020204" pitchFamily="34" charset="0"/>
                <a:cs typeface="Arial" panose="020B0604020202020204" pitchFamily="34" charset="0"/>
              </a:rPr>
              <a:t>Als eine relevante Gesundheitsfolge von Gewalt werden oft chronische Schmerzen beschrieben. </a:t>
            </a:r>
          </a:p>
          <a:p>
            <a:pPr algn="ctr"/>
            <a:endParaRPr lang="de-DE" sz="1000" dirty="0">
              <a:latin typeface="Arial" panose="020B0604020202020204" pitchFamily="34" charset="0"/>
              <a:cs typeface="Arial" panose="020B0604020202020204" pitchFamily="34" charset="0"/>
            </a:endParaRPr>
          </a:p>
          <a:p>
            <a:pPr algn="ctr"/>
            <a:r>
              <a:rPr lang="de-DE" sz="1000" dirty="0">
                <a:latin typeface="Arial" panose="020B0604020202020204" pitchFamily="34" charset="0"/>
                <a:cs typeface="Arial" panose="020B0604020202020204" pitchFamily="34" charset="0"/>
              </a:rPr>
              <a:t>Des Weiteren ist ein Zusammenhang von häuslicher und sexualisierter Gewalt vor allem für folgende chronische Erkrankungen belegt:</a:t>
            </a:r>
          </a:p>
          <a:p>
            <a:pPr algn="ctr"/>
            <a:endParaRPr lang="de-DE" sz="1000" dirty="0">
              <a:latin typeface="Arial" panose="020B0604020202020204" pitchFamily="34" charset="0"/>
              <a:cs typeface="Arial" panose="020B0604020202020204" pitchFamily="34" charset="0"/>
            </a:endParaRPr>
          </a:p>
          <a:p>
            <a:pPr algn="ctr"/>
            <a:r>
              <a:rPr lang="de-DE" sz="1000" dirty="0">
                <a:latin typeface="Arial" panose="020B0604020202020204" pitchFamily="34" charset="0"/>
                <a:cs typeface="Arial" panose="020B0604020202020204" pitchFamily="34" charset="0"/>
              </a:rPr>
              <a:t> Gastrointestinale Beschwerden (</a:t>
            </a:r>
            <a:r>
              <a:rPr lang="de-DE" sz="1000" dirty="0"/>
              <a:t>Magen-Darm-Trakt betreffende Krankheiten)</a:t>
            </a:r>
            <a:r>
              <a:rPr lang="de-DE" sz="1000" dirty="0">
                <a:latin typeface="Arial" panose="020B0604020202020204" pitchFamily="34" charset="0"/>
                <a:cs typeface="Arial" panose="020B0604020202020204" pitchFamily="34" charset="0"/>
              </a:rPr>
              <a:t>,</a:t>
            </a:r>
          </a:p>
          <a:p>
            <a:pPr algn="ctr"/>
            <a:endParaRPr lang="de-DE" sz="1000" dirty="0">
              <a:latin typeface="Arial" panose="020B0604020202020204" pitchFamily="34" charset="0"/>
              <a:cs typeface="Arial" panose="020B0604020202020204" pitchFamily="34" charset="0"/>
            </a:endParaRPr>
          </a:p>
          <a:p>
            <a:pPr algn="ctr"/>
            <a:r>
              <a:rPr lang="de-DE" sz="1000" dirty="0">
                <a:latin typeface="Arial" panose="020B0604020202020204" pitchFamily="34" charset="0"/>
                <a:cs typeface="Arial" panose="020B0604020202020204" pitchFamily="34" charset="0"/>
              </a:rPr>
              <a:t> </a:t>
            </a:r>
            <a:r>
              <a:rPr lang="de-DE" sz="1000" dirty="0" err="1">
                <a:latin typeface="Arial" panose="020B0604020202020204" pitchFamily="34" charset="0"/>
                <a:cs typeface="Arial" panose="020B0604020202020204" pitchFamily="34" charset="0"/>
              </a:rPr>
              <a:t>cardiovaskuläre</a:t>
            </a:r>
            <a:r>
              <a:rPr lang="de-DE" sz="1000" dirty="0">
                <a:latin typeface="Arial" panose="020B0604020202020204" pitchFamily="34" charset="0"/>
                <a:cs typeface="Arial" panose="020B0604020202020204" pitchFamily="34" charset="0"/>
              </a:rPr>
              <a:t> Erkrankungen (</a:t>
            </a:r>
            <a:r>
              <a:rPr lang="de-DE" sz="1000" dirty="0"/>
              <a:t>eine Gruppe von Erkrankungen, die vom Gefäßsystem und/oder vom Herzen ausgehen)</a:t>
            </a:r>
            <a:r>
              <a:rPr lang="de-DE" sz="1000" dirty="0">
                <a:latin typeface="Arial" panose="020B0604020202020204" pitchFamily="34" charset="0"/>
                <a:cs typeface="Arial" panose="020B0604020202020204" pitchFamily="34" charset="0"/>
              </a:rPr>
              <a:t>,  </a:t>
            </a:r>
          </a:p>
          <a:p>
            <a:pPr algn="ctr"/>
            <a:endParaRPr lang="de-DE" sz="1000" dirty="0">
              <a:latin typeface="Arial" panose="020B0604020202020204" pitchFamily="34" charset="0"/>
              <a:cs typeface="Arial" panose="020B0604020202020204" pitchFamily="34" charset="0"/>
            </a:endParaRPr>
          </a:p>
          <a:p>
            <a:pPr algn="ctr"/>
            <a:r>
              <a:rPr lang="de-DE" sz="1000" dirty="0">
                <a:latin typeface="Arial" panose="020B0604020202020204" pitchFamily="34" charset="0"/>
                <a:cs typeface="Arial" panose="020B0604020202020204" pitchFamily="34" charset="0"/>
              </a:rPr>
              <a:t>Asthma und Essstörungen.</a:t>
            </a:r>
          </a:p>
          <a:p>
            <a:pPr algn="ctr"/>
            <a:endParaRPr lang="de-DE" sz="1000" dirty="0">
              <a:latin typeface="Arial" panose="020B0604020202020204" pitchFamily="34" charset="0"/>
              <a:cs typeface="Arial" panose="020B0604020202020204" pitchFamily="34" charset="0"/>
            </a:endParaRPr>
          </a:p>
          <a:p>
            <a:pPr algn="ctr"/>
            <a:r>
              <a:rPr lang="de-DE" sz="1000" dirty="0">
                <a:latin typeface="Arial" panose="020B0604020202020204" pitchFamily="34" charset="0"/>
                <a:cs typeface="Arial" panose="020B0604020202020204" pitchFamily="34" charset="0"/>
              </a:rPr>
              <a:t> Psychosomatische Beschwerden wie z. B. chronische Schmerzen, Übelkeit, Herzbeschwerden und Schlafstörungen werden durch das andauernde, durch Angst und Stress erhöhte Erregungsniveau ausgelöst.</a:t>
            </a:r>
          </a:p>
          <a:p>
            <a:pPr algn="ctr"/>
            <a:endParaRPr lang="de-DE" sz="1000" dirty="0">
              <a:latin typeface="Arial" panose="020B0604020202020204" pitchFamily="34" charset="0"/>
              <a:cs typeface="Arial" panose="020B0604020202020204" pitchFamily="34" charset="0"/>
            </a:endParaRPr>
          </a:p>
          <a:p>
            <a:pPr algn="ctr"/>
            <a:r>
              <a:rPr kumimoji="0" lang="de-DE" altLang="de-DE" sz="1000" b="0" i="0" u="none" strike="noStrike" cap="none" normalizeH="0" baseline="0" dirty="0">
                <a:ln>
                  <a:noFill/>
                </a:ln>
                <a:solidFill>
                  <a:schemeClr val="tx1"/>
                </a:solidFill>
                <a:effectLst/>
                <a:latin typeface="Arial" panose="020B0604020202020204" pitchFamily="34" charset="0"/>
              </a:rPr>
              <a:t>Im schlimmsten Fall kann die Gewalttat zum Tod führen. Die Gefahr einer Tötung ist </a:t>
            </a:r>
            <a:r>
              <a:rPr kumimoji="0" lang="de-DE" altLang="de-DE" sz="1000" b="0" i="0" u="none" strike="noStrike" cap="none" normalizeH="0" baseline="0" dirty="0" err="1">
                <a:ln>
                  <a:noFill/>
                </a:ln>
                <a:solidFill>
                  <a:schemeClr val="tx1"/>
                </a:solidFill>
                <a:effectLst/>
                <a:latin typeface="Arial" panose="020B0604020202020204" pitchFamily="34" charset="0"/>
              </a:rPr>
              <a:t>besonder</a:t>
            </a:r>
            <a:r>
              <a:rPr kumimoji="0" lang="de-DE" altLang="de-DE" sz="1000" b="0" i="0" u="none" strike="noStrike" cap="none" normalizeH="0" baseline="0" dirty="0">
                <a:ln>
                  <a:noFill/>
                </a:ln>
                <a:solidFill>
                  <a:schemeClr val="tx1"/>
                </a:solidFill>
                <a:effectLst/>
                <a:latin typeface="Arial" panose="020B0604020202020204" pitchFamily="34" charset="0"/>
              </a:rPr>
              <a:t> hoch zum Zeitpunkt der Trennung </a:t>
            </a:r>
          </a:p>
          <a:p>
            <a:pPr algn="ctr"/>
            <a:endParaRPr lang="de-DE" sz="1000" dirty="0">
              <a:latin typeface="Arial" panose="020B0604020202020204" pitchFamily="34" charset="0"/>
              <a:cs typeface="Arial" panose="020B0604020202020204" pitchFamily="34" charset="0"/>
            </a:endParaRPr>
          </a:p>
          <a:p>
            <a:pPr algn="ctr"/>
            <a:endParaRPr lang="de-DE" sz="1000" dirty="0">
              <a:latin typeface="Arial" panose="020B0604020202020204" pitchFamily="34" charset="0"/>
              <a:cs typeface="Arial" panose="020B0604020202020204" pitchFamily="34" charset="0"/>
            </a:endParaRPr>
          </a:p>
          <a:p>
            <a:pPr algn="ctr"/>
            <a:endParaRPr lang="de-DE" sz="1000" dirty="0">
              <a:latin typeface="Arial" panose="020B0604020202020204" pitchFamily="34" charset="0"/>
              <a:cs typeface="Arial" panose="020B0604020202020204" pitchFamily="34" charset="0"/>
            </a:endParaRPr>
          </a:p>
          <a:p>
            <a:pPr algn="ctr"/>
            <a:endParaRPr lang="de-DE" sz="1000" dirty="0">
              <a:latin typeface="Arial" panose="020B0604020202020204" pitchFamily="34" charset="0"/>
              <a:cs typeface="Arial" panose="020B0604020202020204" pitchFamily="34" charset="0"/>
            </a:endParaRPr>
          </a:p>
        </p:txBody>
      </p:sp>
      <p:sp>
        <p:nvSpPr>
          <p:cNvPr id="10" name="Rectangle 3">
            <a:extLst>
              <a:ext uri="{FF2B5EF4-FFF2-40B4-BE49-F238E27FC236}">
                <a16:creationId xmlns:a16="http://schemas.microsoft.com/office/drawing/2014/main" id="{30FD7B41-3A4F-483C-A280-83B77F0722AD}"/>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12" name="Rectangle 4">
            <a:extLst>
              <a:ext uri="{FF2B5EF4-FFF2-40B4-BE49-F238E27FC236}">
                <a16:creationId xmlns:a16="http://schemas.microsoft.com/office/drawing/2014/main" id="{C2CDE80D-B156-4F0B-9187-B75866A011C2}"/>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15" name="Rechteck 14">
            <a:extLst>
              <a:ext uri="{FF2B5EF4-FFF2-40B4-BE49-F238E27FC236}">
                <a16:creationId xmlns:a16="http://schemas.microsoft.com/office/drawing/2014/main" id="{F5CFDD78-201D-45A5-A479-2415B1BF6AFE}"/>
              </a:ext>
            </a:extLst>
          </p:cNvPr>
          <p:cNvSpPr/>
          <p:nvPr/>
        </p:nvSpPr>
        <p:spPr>
          <a:xfrm>
            <a:off x="3379446" y="719167"/>
            <a:ext cx="2364056" cy="63418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de-DE"/>
          </a:p>
        </p:txBody>
      </p:sp>
      <p:sp>
        <p:nvSpPr>
          <p:cNvPr id="16" name="Textfeld 15">
            <a:extLst>
              <a:ext uri="{FF2B5EF4-FFF2-40B4-BE49-F238E27FC236}">
                <a16:creationId xmlns:a16="http://schemas.microsoft.com/office/drawing/2014/main" id="{E28278FB-DF31-42B5-A1A3-839E58EABA74}"/>
              </a:ext>
            </a:extLst>
          </p:cNvPr>
          <p:cNvSpPr txBox="1"/>
          <p:nvPr/>
        </p:nvSpPr>
        <p:spPr>
          <a:xfrm>
            <a:off x="3568052" y="708637"/>
            <a:ext cx="1986843" cy="523220"/>
          </a:xfrm>
          <a:prstGeom prst="rect">
            <a:avLst/>
          </a:prstGeom>
          <a:noFill/>
        </p:spPr>
        <p:txBody>
          <a:bodyPr wrap="square" rtlCol="0">
            <a:spAutoFit/>
          </a:bodyPr>
          <a:lstStyle/>
          <a:p>
            <a:pPr algn="ctr"/>
            <a:r>
              <a:rPr lang="de-DE" sz="1400" dirty="0">
                <a:latin typeface="Arial" panose="020B0604020202020204" pitchFamily="34" charset="0"/>
                <a:cs typeface="Arial" panose="020B0604020202020204" pitchFamily="34" charset="0"/>
              </a:rPr>
              <a:t>Psychische (seelische) Folgen</a:t>
            </a:r>
          </a:p>
        </p:txBody>
      </p:sp>
      <p:sp>
        <p:nvSpPr>
          <p:cNvPr id="20" name="Rechteck 19">
            <a:extLst>
              <a:ext uri="{FF2B5EF4-FFF2-40B4-BE49-F238E27FC236}">
                <a16:creationId xmlns:a16="http://schemas.microsoft.com/office/drawing/2014/main" id="{1D169F31-079A-42CE-BCFB-A4E98E9E12C5}"/>
              </a:ext>
            </a:extLst>
          </p:cNvPr>
          <p:cNvSpPr/>
          <p:nvPr/>
        </p:nvSpPr>
        <p:spPr>
          <a:xfrm>
            <a:off x="3149964" y="1264374"/>
            <a:ext cx="3025898" cy="306699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de-DE"/>
          </a:p>
        </p:txBody>
      </p:sp>
      <p:sp>
        <p:nvSpPr>
          <p:cNvPr id="17" name="Textfeld 16">
            <a:extLst>
              <a:ext uri="{FF2B5EF4-FFF2-40B4-BE49-F238E27FC236}">
                <a16:creationId xmlns:a16="http://schemas.microsoft.com/office/drawing/2014/main" id="{91ECC0F0-6017-4D2F-880C-7E779F151C5D}"/>
              </a:ext>
            </a:extLst>
          </p:cNvPr>
          <p:cNvSpPr txBox="1"/>
          <p:nvPr/>
        </p:nvSpPr>
        <p:spPr>
          <a:xfrm>
            <a:off x="3276588" y="1315156"/>
            <a:ext cx="2899274" cy="3016210"/>
          </a:xfrm>
          <a:prstGeom prst="rect">
            <a:avLst/>
          </a:prstGeom>
          <a:noFill/>
        </p:spPr>
        <p:txBody>
          <a:bodyPr wrap="square" rtlCol="0">
            <a:spAutoFit/>
          </a:bodyPr>
          <a:lstStyle/>
          <a:p>
            <a:pPr algn="ctr"/>
            <a:r>
              <a:rPr lang="de-DE" sz="1000" dirty="0">
                <a:latin typeface="Arial" panose="020B0604020202020204" pitchFamily="34" charset="0"/>
                <a:cs typeface="Arial" panose="020B0604020202020204" pitchFamily="34" charset="0"/>
              </a:rPr>
              <a:t>Auch die Psyche leidet bei jeder Form der Gewaltanwendung. Psychosomatische Störungen wie Nervosität, Konzentrationsschwäche, verminderte körperliche und geistige Leistungsfähigkeit, ständige Anspannung und Gereiztheit sind Folgen des Stresses, unter dem die Betroffenen Häuslicher Gewalt stehen. Dauerhafte Angstzustände, Schlafstörungen, extreme Gefühlsaufwallungen (bspw. Weinkrämpfe) Depressionen und zwanghafte Verhaltensweisen bis hin zu einer Posttraumatischen Belastungsstörung sind weitere von vielen möglichen posttraumatischen Symptomen. Zudem kann es zu gesundheitsgefährdeten Bewältigungsstrategien wie bspw. Suchtmittelmissbrauch kommen. Vielen Betroffenen fällt es zunehmend schwer, normale Alltagshandlungen zu bewältigen.</a:t>
            </a:r>
          </a:p>
        </p:txBody>
      </p:sp>
      <p:sp>
        <p:nvSpPr>
          <p:cNvPr id="18" name="Rechteck 17">
            <a:extLst>
              <a:ext uri="{FF2B5EF4-FFF2-40B4-BE49-F238E27FC236}">
                <a16:creationId xmlns:a16="http://schemas.microsoft.com/office/drawing/2014/main" id="{D9782E4D-A4DF-47D9-9F14-005129BAA2DD}"/>
              </a:ext>
            </a:extLst>
          </p:cNvPr>
          <p:cNvSpPr/>
          <p:nvPr/>
        </p:nvSpPr>
        <p:spPr>
          <a:xfrm>
            <a:off x="3439123" y="4413623"/>
            <a:ext cx="2364056" cy="63418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de-DE"/>
          </a:p>
        </p:txBody>
      </p:sp>
      <p:sp>
        <p:nvSpPr>
          <p:cNvPr id="22" name="Textfeld 21">
            <a:extLst>
              <a:ext uri="{FF2B5EF4-FFF2-40B4-BE49-F238E27FC236}">
                <a16:creationId xmlns:a16="http://schemas.microsoft.com/office/drawing/2014/main" id="{E7F3EDC0-E381-4CD5-888E-5F137B9AA103}"/>
              </a:ext>
            </a:extLst>
          </p:cNvPr>
          <p:cNvSpPr txBox="1"/>
          <p:nvPr/>
        </p:nvSpPr>
        <p:spPr>
          <a:xfrm>
            <a:off x="3627729" y="4561024"/>
            <a:ext cx="1986843" cy="307777"/>
          </a:xfrm>
          <a:prstGeom prst="rect">
            <a:avLst/>
          </a:prstGeom>
          <a:noFill/>
        </p:spPr>
        <p:txBody>
          <a:bodyPr wrap="square" rtlCol="0">
            <a:spAutoFit/>
          </a:bodyPr>
          <a:lstStyle/>
          <a:p>
            <a:pPr algn="ctr"/>
            <a:r>
              <a:rPr lang="de-DE" sz="1400" dirty="0">
                <a:latin typeface="Arial" panose="020B0604020202020204" pitchFamily="34" charset="0"/>
                <a:cs typeface="Arial" panose="020B0604020202020204" pitchFamily="34" charset="0"/>
              </a:rPr>
              <a:t>Soziale Folgen</a:t>
            </a:r>
          </a:p>
        </p:txBody>
      </p:sp>
      <p:sp>
        <p:nvSpPr>
          <p:cNvPr id="23" name="Textfeld 22">
            <a:extLst>
              <a:ext uri="{FF2B5EF4-FFF2-40B4-BE49-F238E27FC236}">
                <a16:creationId xmlns:a16="http://schemas.microsoft.com/office/drawing/2014/main" id="{A1FE2A66-4E4D-44CE-928A-787B861AE678}"/>
              </a:ext>
            </a:extLst>
          </p:cNvPr>
          <p:cNvSpPr txBox="1"/>
          <p:nvPr/>
        </p:nvSpPr>
        <p:spPr>
          <a:xfrm>
            <a:off x="5803179" y="-629662"/>
            <a:ext cx="1986843" cy="307777"/>
          </a:xfrm>
          <a:prstGeom prst="rect">
            <a:avLst/>
          </a:prstGeom>
          <a:noFill/>
        </p:spPr>
        <p:txBody>
          <a:bodyPr wrap="square" rtlCol="0">
            <a:spAutoFit/>
          </a:bodyPr>
          <a:lstStyle/>
          <a:p>
            <a:pPr algn="ctr"/>
            <a:endParaRPr lang="de-DE" sz="1400" dirty="0">
              <a:latin typeface="Arial" panose="020B0604020202020204" pitchFamily="34" charset="0"/>
              <a:cs typeface="Arial" panose="020B0604020202020204" pitchFamily="34" charset="0"/>
            </a:endParaRPr>
          </a:p>
        </p:txBody>
      </p:sp>
      <p:sp>
        <p:nvSpPr>
          <p:cNvPr id="25" name="Rechteck 24">
            <a:extLst>
              <a:ext uri="{FF2B5EF4-FFF2-40B4-BE49-F238E27FC236}">
                <a16:creationId xmlns:a16="http://schemas.microsoft.com/office/drawing/2014/main" id="{E068FC82-BA6E-4B49-8403-16C79D2DCEBB}"/>
              </a:ext>
            </a:extLst>
          </p:cNvPr>
          <p:cNvSpPr/>
          <p:nvPr/>
        </p:nvSpPr>
        <p:spPr>
          <a:xfrm>
            <a:off x="3146549" y="4941168"/>
            <a:ext cx="3025898" cy="1313567"/>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de-DE"/>
          </a:p>
        </p:txBody>
      </p:sp>
      <p:sp>
        <p:nvSpPr>
          <p:cNvPr id="24" name="Textfeld 23">
            <a:extLst>
              <a:ext uri="{FF2B5EF4-FFF2-40B4-BE49-F238E27FC236}">
                <a16:creationId xmlns:a16="http://schemas.microsoft.com/office/drawing/2014/main" id="{3A8381CA-2F79-4F43-923A-11EB6C062120}"/>
              </a:ext>
            </a:extLst>
          </p:cNvPr>
          <p:cNvSpPr txBox="1"/>
          <p:nvPr/>
        </p:nvSpPr>
        <p:spPr>
          <a:xfrm>
            <a:off x="3276588" y="5008840"/>
            <a:ext cx="2938080" cy="1169551"/>
          </a:xfrm>
          <a:prstGeom prst="rect">
            <a:avLst/>
          </a:prstGeom>
          <a:noFill/>
        </p:spPr>
        <p:txBody>
          <a:bodyPr wrap="square" rtlCol="0">
            <a:spAutoFit/>
          </a:bodyPr>
          <a:lstStyle/>
          <a:p>
            <a:r>
              <a:rPr lang="de-DE" sz="1000" dirty="0">
                <a:latin typeface="Arial" panose="020B0604020202020204" pitchFamily="34" charset="0"/>
                <a:cs typeface="Arial" panose="020B0604020202020204" pitchFamily="34" charset="0"/>
              </a:rPr>
              <a:t>Aufgrund der Tabuisierung des Themas Häuslicher Gewalt kann es Stigmatisierung und als deren Folge soziale Isolation kommen. Soziale Auswirkungen können vielfältig sein – z.B. kann es zu finanziellen Schwierigkeiten kommen oder es kann aufenthaltsrechtliche Folgen geben.</a:t>
            </a:r>
          </a:p>
        </p:txBody>
      </p:sp>
      <p:sp>
        <p:nvSpPr>
          <p:cNvPr id="26" name="Rechteck 25">
            <a:extLst>
              <a:ext uri="{FF2B5EF4-FFF2-40B4-BE49-F238E27FC236}">
                <a16:creationId xmlns:a16="http://schemas.microsoft.com/office/drawing/2014/main" id="{C8E80FA6-0405-4C84-B50C-DFF5E44E4E62}"/>
              </a:ext>
            </a:extLst>
          </p:cNvPr>
          <p:cNvSpPr/>
          <p:nvPr/>
        </p:nvSpPr>
        <p:spPr>
          <a:xfrm>
            <a:off x="6423468" y="723041"/>
            <a:ext cx="2364056" cy="63418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de-DE"/>
          </a:p>
        </p:txBody>
      </p:sp>
      <p:sp>
        <p:nvSpPr>
          <p:cNvPr id="27" name="Textfeld 26">
            <a:extLst>
              <a:ext uri="{FF2B5EF4-FFF2-40B4-BE49-F238E27FC236}">
                <a16:creationId xmlns:a16="http://schemas.microsoft.com/office/drawing/2014/main" id="{B88CF0E0-B308-4772-AF53-1EC3B5CCFC5D}"/>
              </a:ext>
            </a:extLst>
          </p:cNvPr>
          <p:cNvSpPr txBox="1"/>
          <p:nvPr/>
        </p:nvSpPr>
        <p:spPr>
          <a:xfrm>
            <a:off x="6612074" y="869786"/>
            <a:ext cx="1986843" cy="307777"/>
          </a:xfrm>
          <a:prstGeom prst="rect">
            <a:avLst/>
          </a:prstGeom>
          <a:noFill/>
        </p:spPr>
        <p:txBody>
          <a:bodyPr wrap="square" rtlCol="0">
            <a:spAutoFit/>
          </a:bodyPr>
          <a:lstStyle/>
          <a:p>
            <a:pPr algn="ctr"/>
            <a:r>
              <a:rPr lang="de-DE" sz="1400" dirty="0">
                <a:latin typeface="Arial" panose="020B0604020202020204" pitchFamily="34" charset="0"/>
                <a:cs typeface="Arial" panose="020B0604020202020204" pitchFamily="34" charset="0"/>
              </a:rPr>
              <a:t>Wirtschaftliche Folgen</a:t>
            </a:r>
          </a:p>
        </p:txBody>
      </p:sp>
      <p:sp>
        <p:nvSpPr>
          <p:cNvPr id="31" name="Rechteck 30">
            <a:extLst>
              <a:ext uri="{FF2B5EF4-FFF2-40B4-BE49-F238E27FC236}">
                <a16:creationId xmlns:a16="http://schemas.microsoft.com/office/drawing/2014/main" id="{0FB2DB1E-64BC-46E0-A7DA-4BB6ECA17F6E}"/>
              </a:ext>
            </a:extLst>
          </p:cNvPr>
          <p:cNvSpPr/>
          <p:nvPr/>
        </p:nvSpPr>
        <p:spPr>
          <a:xfrm>
            <a:off x="6273105" y="1247340"/>
            <a:ext cx="2619375" cy="500739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de-DE" dirty="0"/>
          </a:p>
        </p:txBody>
      </p:sp>
      <p:sp>
        <p:nvSpPr>
          <p:cNvPr id="28" name="Textfeld 27">
            <a:extLst>
              <a:ext uri="{FF2B5EF4-FFF2-40B4-BE49-F238E27FC236}">
                <a16:creationId xmlns:a16="http://schemas.microsoft.com/office/drawing/2014/main" id="{F959217F-8D86-4724-8EF5-58418AB1288F}"/>
              </a:ext>
            </a:extLst>
          </p:cNvPr>
          <p:cNvSpPr txBox="1"/>
          <p:nvPr/>
        </p:nvSpPr>
        <p:spPr>
          <a:xfrm>
            <a:off x="6253272" y="1292389"/>
            <a:ext cx="2720863" cy="517064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000" b="0" i="0" u="none" strike="noStrike" cap="none" normalizeH="0" baseline="0" dirty="0">
                <a:ln>
                  <a:noFill/>
                </a:ln>
                <a:solidFill>
                  <a:schemeClr val="tx1"/>
                </a:solidFill>
                <a:effectLst/>
                <a:latin typeface="Arial" panose="020B0604020202020204" pitchFamily="34" charset="0"/>
              </a:rPr>
              <a:t>Wirtschaftliche und materielle Folgen können sowohl kurzfristig wie langfristig sein. Oft greifen hier die gesundheitlichen und die wirtschaftlichen Folgen ineinander: Erleben Menschen früh in ihrer Biografie häusliche Gewalt, kann dies beispielsweise zu Konzentrationsschwierigkeiten führen, die wiederum Auswirkungen auf die Schulausbildung und berufliche Chancen haben.</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000" b="0" i="0" u="none" strike="noStrike" cap="none" normalizeH="0" baseline="0" dirty="0">
                <a:ln>
                  <a:noFill/>
                </a:ln>
                <a:solidFill>
                  <a:schemeClr val="tx1"/>
                </a:solidFill>
                <a:effectLst/>
                <a:latin typeface="Arial" panose="020B0604020202020204" pitchFamily="34" charset="0"/>
              </a:rPr>
              <a:t>Auch wenn Frauen* im Erwachsenenalter Gewalt erleben, können geringere Belastbarkeit, nachlassende Arbeitsleistung und häufige Krankheitsausfälle mit hohen Fehlzeiten am Arbeitsplatz bis hin zum Arbeitsplatzverlust ebenfalls als Folgen häuslicher Gewalt auftreten. Die körperlichen und psychischen Belastungen können so schwerwiegend sein, dass nur noch eine eingeschränkte oder keine Erwerbsfähigkeit möglich ist. Bei Trennung und Scheidung wird – insbesondere bei mitbetroffenen Kindern – wird aus Sorge vor weiteren Angriffen sowohl auf den zustehenden Anteil des gemeinsamen oder sogar des eigenen Eigentums, auf Unterhalts-, Vermögensausgleichs- oder Schadensersatzzahlungen verzichtet.</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000" b="0" i="0" u="none" strike="noStrike" cap="none" normalizeH="0" baseline="0" dirty="0">
                <a:ln>
                  <a:noFill/>
                </a:ln>
                <a:solidFill>
                  <a:schemeClr val="tx1"/>
                </a:solidFill>
                <a:effectLst/>
                <a:latin typeface="Arial" panose="020B0604020202020204" pitchFamily="34" charset="0"/>
              </a:rPr>
              <a:t>Darüber hinaus ist das Risiko, von Wohnungslosigkeit oder Armut betroffen zu sein, für gewaltbetroffene Frauen* deutlich erhöht.</a:t>
            </a:r>
          </a:p>
          <a:p>
            <a:endParaRPr lang="de-DE" sz="1000" dirty="0"/>
          </a:p>
        </p:txBody>
      </p:sp>
      <p:sp>
        <p:nvSpPr>
          <p:cNvPr id="30" name="Rectangle 7">
            <a:extLst>
              <a:ext uri="{FF2B5EF4-FFF2-40B4-BE49-F238E27FC236}">
                <a16:creationId xmlns:a16="http://schemas.microsoft.com/office/drawing/2014/main" id="{81C15BC1-832A-4C7F-B0F0-382FBC8EDD9F}"/>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68340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P spid="14" grpId="0" animBg="1"/>
      <p:bldP spid="7" grpId="0"/>
      <p:bldP spid="15" grpId="0" animBg="1"/>
      <p:bldP spid="16" grpId="0"/>
      <p:bldP spid="20" grpId="0" animBg="1"/>
      <p:bldP spid="17" grpId="0"/>
      <p:bldP spid="18" grpId="0" animBg="1"/>
      <p:bldP spid="22" grpId="0"/>
      <p:bldP spid="25" grpId="0" animBg="1"/>
      <p:bldP spid="24" grpId="0"/>
      <p:bldP spid="26" grpId="0" animBg="1"/>
      <p:bldP spid="27" grpId="0"/>
      <p:bldP spid="31" grpId="0" animBg="1"/>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PowerPoint Hintergrund_Text.png"/>
          <p:cNvPicPr>
            <a:picLocks noChangeAspect="1"/>
          </p:cNvPicPr>
          <p:nvPr/>
        </p:nvPicPr>
        <p:blipFill>
          <a:blip r:embed="rId2" cstate="print"/>
          <a:stretch>
            <a:fillRect/>
          </a:stretch>
        </p:blipFill>
        <p:spPr>
          <a:xfrm>
            <a:off x="0" y="0"/>
            <a:ext cx="9144000" cy="6858000"/>
          </a:xfrm>
          <a:prstGeom prst="rect">
            <a:avLst/>
          </a:prstGeom>
        </p:spPr>
      </p:pic>
      <p:sp>
        <p:nvSpPr>
          <p:cNvPr id="2" name="Textfeld 1">
            <a:extLst>
              <a:ext uri="{FF2B5EF4-FFF2-40B4-BE49-F238E27FC236}">
                <a16:creationId xmlns:a16="http://schemas.microsoft.com/office/drawing/2014/main" id="{8157E8A5-C3FA-9F4B-927E-3575EF36A9E8}"/>
              </a:ext>
            </a:extLst>
          </p:cNvPr>
          <p:cNvSpPr txBox="1"/>
          <p:nvPr/>
        </p:nvSpPr>
        <p:spPr>
          <a:xfrm>
            <a:off x="1634572" y="352484"/>
            <a:ext cx="6840760" cy="369332"/>
          </a:xfrm>
          <a:prstGeom prst="rect">
            <a:avLst/>
          </a:prstGeom>
          <a:noFill/>
        </p:spPr>
        <p:txBody>
          <a:bodyPr wrap="square" rtlCol="0">
            <a:spAutoFit/>
          </a:bodyPr>
          <a:lstStyle/>
          <a:p>
            <a:endParaRPr lang="de-DE" dirty="0"/>
          </a:p>
        </p:txBody>
      </p:sp>
      <p:pic>
        <p:nvPicPr>
          <p:cNvPr id="7" name="Grafik 6" descr="Ein Bild, das Entwurf, Zeichnung, Kunst, Bild enthält.&#10;&#10;Automatisch generierte Beschreibung">
            <a:extLst>
              <a:ext uri="{FF2B5EF4-FFF2-40B4-BE49-F238E27FC236}">
                <a16:creationId xmlns:a16="http://schemas.microsoft.com/office/drawing/2014/main" id="{2740F381-EE2A-4302-4D9C-8DAE163E1AE6}"/>
              </a:ext>
            </a:extLst>
          </p:cNvPr>
          <p:cNvPicPr>
            <a:picLocks noChangeAspect="1"/>
          </p:cNvPicPr>
          <p:nvPr/>
        </p:nvPicPr>
        <p:blipFill>
          <a:blip r:embed="rId3">
            <a:alphaModFix amt="21000"/>
            <a:extLst>
              <a:ext uri="{28A0092B-C50C-407E-A947-70E740481C1C}">
                <a14:useLocalDpi xmlns:a14="http://schemas.microsoft.com/office/drawing/2010/main" val="0"/>
              </a:ext>
            </a:extLst>
          </a:blip>
          <a:stretch>
            <a:fillRect/>
          </a:stretch>
        </p:blipFill>
        <p:spPr>
          <a:xfrm>
            <a:off x="186408" y="214300"/>
            <a:ext cx="5138309" cy="5648405"/>
          </a:xfrm>
          <a:prstGeom prst="rect">
            <a:avLst/>
          </a:prstGeom>
        </p:spPr>
      </p:pic>
      <p:pic>
        <p:nvPicPr>
          <p:cNvPr id="9" name="Grafik 8" descr="Ein Bild, das Entwurf, Kunst, Darstellung, Lineart enthält.&#10;&#10;Automatisch generierte Beschreibung">
            <a:extLst>
              <a:ext uri="{FF2B5EF4-FFF2-40B4-BE49-F238E27FC236}">
                <a16:creationId xmlns:a16="http://schemas.microsoft.com/office/drawing/2014/main" id="{C240E28E-9430-A124-AC06-A5950369E072}"/>
              </a:ext>
            </a:extLst>
          </p:cNvPr>
          <p:cNvPicPr>
            <a:picLocks noChangeAspect="1"/>
          </p:cNvPicPr>
          <p:nvPr/>
        </p:nvPicPr>
        <p:blipFill>
          <a:blip r:embed="rId4">
            <a:alphaModFix amt="19000"/>
            <a:extLst>
              <a:ext uri="{28A0092B-C50C-407E-A947-70E740481C1C}">
                <a14:useLocalDpi xmlns:a14="http://schemas.microsoft.com/office/drawing/2010/main" val="0"/>
              </a:ext>
            </a:extLst>
          </a:blip>
          <a:stretch>
            <a:fillRect/>
          </a:stretch>
        </p:blipFill>
        <p:spPr>
          <a:xfrm>
            <a:off x="4116290" y="960748"/>
            <a:ext cx="4841302" cy="4750435"/>
          </a:xfrm>
          <a:prstGeom prst="rect">
            <a:avLst/>
          </a:prstGeom>
        </p:spPr>
      </p:pic>
      <p:sp>
        <p:nvSpPr>
          <p:cNvPr id="3" name="Textfeld 2">
            <a:extLst>
              <a:ext uri="{FF2B5EF4-FFF2-40B4-BE49-F238E27FC236}">
                <a16:creationId xmlns:a16="http://schemas.microsoft.com/office/drawing/2014/main" id="{E99C4B40-FB58-0846-BE13-5C0528D15776}"/>
              </a:ext>
            </a:extLst>
          </p:cNvPr>
          <p:cNvSpPr txBox="1"/>
          <p:nvPr/>
        </p:nvSpPr>
        <p:spPr>
          <a:xfrm>
            <a:off x="755576" y="232600"/>
            <a:ext cx="7844797" cy="461665"/>
          </a:xfrm>
          <a:prstGeom prst="rect">
            <a:avLst/>
          </a:prstGeom>
          <a:noFill/>
        </p:spPr>
        <p:txBody>
          <a:bodyPr wrap="square" rtlCol="0">
            <a:spAutoFit/>
          </a:bodyPr>
          <a:lstStyle/>
          <a:p>
            <a:pPr algn="ctr"/>
            <a:r>
              <a:rPr lang="de-DE" sz="2400" b="1" dirty="0">
                <a:solidFill>
                  <a:srgbClr val="7030A0"/>
                </a:solidFill>
                <a:latin typeface="Arial" panose="020B0604020202020204" pitchFamily="34" charset="0"/>
                <a:cs typeface="Arial" panose="020B0604020202020204" pitchFamily="34" charset="0"/>
              </a:rPr>
              <a:t>Folgen häuslicher Gewalt an mitbetroffenen Kindern</a:t>
            </a:r>
          </a:p>
        </p:txBody>
      </p:sp>
      <p:pic>
        <p:nvPicPr>
          <p:cNvPr id="17" name="Grafik 16" descr="Ein Bild, das Text, Screenshot, Karte Menü, Design enthält.&#10;&#10;Automatisch generierte Beschreibung">
            <a:extLst>
              <a:ext uri="{FF2B5EF4-FFF2-40B4-BE49-F238E27FC236}">
                <a16:creationId xmlns:a16="http://schemas.microsoft.com/office/drawing/2014/main" id="{1584F629-D0D0-C962-42B0-721CF47A66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511" y="1052081"/>
            <a:ext cx="2225749" cy="5311060"/>
          </a:xfrm>
          <a:prstGeom prst="rect">
            <a:avLst/>
          </a:prstGeom>
        </p:spPr>
      </p:pic>
      <p:pic>
        <p:nvPicPr>
          <p:cNvPr id="19" name="Grafik 18" descr="Ein Bild, das Text, Screenshot, Schrift, Dokument enthält.&#10;&#10;Automatisch generierte Beschreibung">
            <a:extLst>
              <a:ext uri="{FF2B5EF4-FFF2-40B4-BE49-F238E27FC236}">
                <a16:creationId xmlns:a16="http://schemas.microsoft.com/office/drawing/2014/main" id="{7F2E3576-4858-E971-484E-BCF620D300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31566" y="1326572"/>
            <a:ext cx="3691683" cy="4750434"/>
          </a:xfrm>
          <a:prstGeom prst="rect">
            <a:avLst/>
          </a:prstGeom>
        </p:spPr>
      </p:pic>
      <p:pic>
        <p:nvPicPr>
          <p:cNvPr id="21" name="Grafik 20" descr="Ein Bild, das Text, Screenshot, Schrift enthält.&#10;&#10;Automatisch generierte Beschreibung">
            <a:extLst>
              <a:ext uri="{FF2B5EF4-FFF2-40B4-BE49-F238E27FC236}">
                <a16:creationId xmlns:a16="http://schemas.microsoft.com/office/drawing/2014/main" id="{234EEBAA-854A-F8EF-9FAE-A6DCF543B3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62143" y="4205258"/>
            <a:ext cx="2886932" cy="2180102"/>
          </a:xfrm>
          <a:prstGeom prst="rect">
            <a:avLst/>
          </a:prstGeom>
        </p:spPr>
      </p:pic>
      <p:pic>
        <p:nvPicPr>
          <p:cNvPr id="23" name="Grafik 22" descr="Ein Bild, das Text, Screenshot, Schrift enthält.&#10;&#10;Automatisch generierte Beschreibung">
            <a:extLst>
              <a:ext uri="{FF2B5EF4-FFF2-40B4-BE49-F238E27FC236}">
                <a16:creationId xmlns:a16="http://schemas.microsoft.com/office/drawing/2014/main" id="{A01073FA-D4FB-AC75-B5BF-33A088E0D3A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01260" y="1068220"/>
            <a:ext cx="2806856" cy="2141743"/>
          </a:xfrm>
          <a:prstGeom prst="rect">
            <a:avLst/>
          </a:prstGeom>
        </p:spPr>
      </p:pic>
    </p:spTree>
    <p:extLst>
      <p:ext uri="{BB962C8B-B14F-4D97-AF65-F5344CB8AC3E}">
        <p14:creationId xmlns:p14="http://schemas.microsoft.com/office/powerpoint/2010/main" val="291291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PowerPoint Hintergrund_Text.png"/>
          <p:cNvPicPr>
            <a:picLocks noChangeAspect="1"/>
          </p:cNvPicPr>
          <p:nvPr/>
        </p:nvPicPr>
        <p:blipFill>
          <a:blip r:embed="rId2" cstate="print"/>
          <a:stretch>
            <a:fillRect/>
          </a:stretch>
        </p:blipFill>
        <p:spPr>
          <a:xfrm>
            <a:off x="0" y="0"/>
            <a:ext cx="9144000" cy="6858000"/>
          </a:xfrm>
          <a:prstGeom prst="rect">
            <a:avLst/>
          </a:prstGeom>
        </p:spPr>
      </p:pic>
      <p:sp>
        <p:nvSpPr>
          <p:cNvPr id="2" name="Textfeld 1">
            <a:extLst>
              <a:ext uri="{FF2B5EF4-FFF2-40B4-BE49-F238E27FC236}">
                <a16:creationId xmlns:a16="http://schemas.microsoft.com/office/drawing/2014/main" id="{8157E8A5-C3FA-9F4B-927E-3575EF36A9E8}"/>
              </a:ext>
            </a:extLst>
          </p:cNvPr>
          <p:cNvSpPr txBox="1"/>
          <p:nvPr/>
        </p:nvSpPr>
        <p:spPr>
          <a:xfrm>
            <a:off x="1619672" y="-124415"/>
            <a:ext cx="6840760" cy="369332"/>
          </a:xfrm>
          <a:prstGeom prst="rect">
            <a:avLst/>
          </a:prstGeom>
          <a:noFill/>
        </p:spPr>
        <p:txBody>
          <a:bodyPr wrap="square" rtlCol="0">
            <a:spAutoFit/>
          </a:bodyPr>
          <a:lstStyle/>
          <a:p>
            <a:endParaRPr lang="de-DE" dirty="0"/>
          </a:p>
        </p:txBody>
      </p:sp>
      <p:pic>
        <p:nvPicPr>
          <p:cNvPr id="6" name="Grafik 5">
            <a:extLst>
              <a:ext uri="{FF2B5EF4-FFF2-40B4-BE49-F238E27FC236}">
                <a16:creationId xmlns:a16="http://schemas.microsoft.com/office/drawing/2014/main" id="{70242702-C14A-400B-8E83-4F69FE785141}"/>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07504" y="89522"/>
            <a:ext cx="8897649" cy="6723854"/>
          </a:xfrm>
          <a:prstGeom prst="rect">
            <a:avLst/>
          </a:prstGeom>
        </p:spPr>
      </p:pic>
      <p:sp>
        <p:nvSpPr>
          <p:cNvPr id="11" name="Textfeld 10">
            <a:extLst>
              <a:ext uri="{FF2B5EF4-FFF2-40B4-BE49-F238E27FC236}">
                <a16:creationId xmlns:a16="http://schemas.microsoft.com/office/drawing/2014/main" id="{16ED9367-CE6F-0D43-BFFF-B898F8DF9213}"/>
              </a:ext>
            </a:extLst>
          </p:cNvPr>
          <p:cNvSpPr txBox="1"/>
          <p:nvPr/>
        </p:nvSpPr>
        <p:spPr>
          <a:xfrm>
            <a:off x="395544" y="144058"/>
            <a:ext cx="8321567" cy="738664"/>
          </a:xfrm>
          <a:prstGeom prst="rect">
            <a:avLst/>
          </a:prstGeom>
          <a:noFill/>
        </p:spPr>
        <p:txBody>
          <a:bodyPr wrap="square" rtlCol="0">
            <a:spAutoFit/>
          </a:bodyPr>
          <a:lstStyle/>
          <a:p>
            <a:pPr algn="ctr"/>
            <a:r>
              <a:rPr lang="de-DE" sz="2400" b="1" dirty="0">
                <a:solidFill>
                  <a:srgbClr val="7030A0"/>
                </a:solidFill>
                <a:latin typeface="Arial" panose="020B0604020202020204" pitchFamily="34" charset="0"/>
                <a:cs typeface="Arial" panose="020B0604020202020204" pitchFamily="34" charset="0"/>
              </a:rPr>
              <a:t>Kosten geschlechtsspezifischer Gewalt in Europa</a:t>
            </a:r>
          </a:p>
          <a:p>
            <a:endParaRPr lang="de-DE" dirty="0"/>
          </a:p>
        </p:txBody>
      </p:sp>
      <p:pic>
        <p:nvPicPr>
          <p:cNvPr id="10" name="Grafik 9">
            <a:extLst>
              <a:ext uri="{FF2B5EF4-FFF2-40B4-BE49-F238E27FC236}">
                <a16:creationId xmlns:a16="http://schemas.microsoft.com/office/drawing/2014/main" id="{400E4145-98CC-45C1-9893-8510733D73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357" y="724917"/>
            <a:ext cx="3106856" cy="2008090"/>
          </a:xfrm>
          <a:prstGeom prst="rect">
            <a:avLst/>
          </a:prstGeom>
        </p:spPr>
      </p:pic>
      <p:pic>
        <p:nvPicPr>
          <p:cNvPr id="13" name="Grafik 12">
            <a:extLst>
              <a:ext uri="{FF2B5EF4-FFF2-40B4-BE49-F238E27FC236}">
                <a16:creationId xmlns:a16="http://schemas.microsoft.com/office/drawing/2014/main" id="{D31BF449-FF8D-4EFB-9C72-A0433F9030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8862" y="1754187"/>
            <a:ext cx="5141570" cy="4777348"/>
          </a:xfrm>
          <a:prstGeom prst="rect">
            <a:avLst/>
          </a:prstGeom>
        </p:spPr>
      </p:pic>
      <p:cxnSp>
        <p:nvCxnSpPr>
          <p:cNvPr id="15" name="Gerader Verbinder 14">
            <a:extLst>
              <a:ext uri="{FF2B5EF4-FFF2-40B4-BE49-F238E27FC236}">
                <a16:creationId xmlns:a16="http://schemas.microsoft.com/office/drawing/2014/main" id="{3FED7076-D152-46E6-A289-A8486E3143DE}"/>
              </a:ext>
            </a:extLst>
          </p:cNvPr>
          <p:cNvCxnSpPr/>
          <p:nvPr/>
        </p:nvCxnSpPr>
        <p:spPr>
          <a:xfrm>
            <a:off x="3333983" y="3284984"/>
            <a:ext cx="4886031" cy="0"/>
          </a:xfrm>
          <a:prstGeom prst="line">
            <a:avLst/>
          </a:prstGeom>
          <a:ln/>
        </p:spPr>
        <p:style>
          <a:lnRef idx="2">
            <a:schemeClr val="accent2"/>
          </a:lnRef>
          <a:fillRef idx="0">
            <a:schemeClr val="accent2"/>
          </a:fillRef>
          <a:effectRef idx="1">
            <a:schemeClr val="accent2"/>
          </a:effectRef>
          <a:fontRef idx="minor">
            <a:schemeClr val="tx1"/>
          </a:fontRef>
        </p:style>
      </p:cxnSp>
      <p:pic>
        <p:nvPicPr>
          <p:cNvPr id="8" name="Grafik 7">
            <a:extLst>
              <a:ext uri="{FF2B5EF4-FFF2-40B4-BE49-F238E27FC236}">
                <a16:creationId xmlns:a16="http://schemas.microsoft.com/office/drawing/2014/main" id="{9D71B3EF-8CBC-470C-986B-9CF3D62F53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357" y="2039321"/>
            <a:ext cx="3013257" cy="4484756"/>
          </a:xfrm>
          <a:prstGeom prst="rect">
            <a:avLst/>
          </a:prstGeom>
        </p:spPr>
      </p:pic>
      <p:sp>
        <p:nvSpPr>
          <p:cNvPr id="16" name="Textfeld 15">
            <a:extLst>
              <a:ext uri="{FF2B5EF4-FFF2-40B4-BE49-F238E27FC236}">
                <a16:creationId xmlns:a16="http://schemas.microsoft.com/office/drawing/2014/main" id="{FACB2DC9-AD33-4796-BBA5-3F335F2B8406}"/>
              </a:ext>
            </a:extLst>
          </p:cNvPr>
          <p:cNvSpPr txBox="1"/>
          <p:nvPr/>
        </p:nvSpPr>
        <p:spPr>
          <a:xfrm>
            <a:off x="3253981" y="692358"/>
            <a:ext cx="4966033" cy="1061829"/>
          </a:xfrm>
          <a:prstGeom prst="rect">
            <a:avLst/>
          </a:prstGeom>
          <a:noFill/>
        </p:spPr>
        <p:txBody>
          <a:bodyPr wrap="square" rtlCol="0">
            <a:spAutoFit/>
          </a:bodyPr>
          <a:lstStyle/>
          <a:p>
            <a:r>
              <a:rPr lang="de-DE" sz="900" dirty="0">
                <a:latin typeface="Arial" panose="020B0604020202020204" pitchFamily="34" charset="0"/>
                <a:cs typeface="Arial" panose="020B0604020202020204" pitchFamily="34" charset="0"/>
              </a:rPr>
              <a:t>Was sind Formen geschlechtsspezifischer Gewalt (GBV)?</a:t>
            </a:r>
          </a:p>
          <a:p>
            <a:endParaRPr lang="de-DE" sz="900" dirty="0">
              <a:latin typeface="Arial" panose="020B0604020202020204" pitchFamily="34" charset="0"/>
              <a:cs typeface="Arial" panose="020B0604020202020204" pitchFamily="34" charset="0"/>
            </a:endParaRPr>
          </a:p>
          <a:p>
            <a:r>
              <a:rPr lang="de-DE" sz="900" dirty="0">
                <a:latin typeface="Arial" panose="020B0604020202020204" pitchFamily="34" charset="0"/>
                <a:cs typeface="Arial" panose="020B0604020202020204" pitchFamily="34" charset="0"/>
              </a:rPr>
              <a:t>Geschlechtsspezifische Gewalt kann sexuelle, körperliche, seelische und wirtschaftliche Schäden umfassen, die in der Öffentlichkeit oder im Privaten ausgeübt werden. Sie umfasst auch die Androhung von Gewalt, Nötigung und Manipulation. Sie kann viele Formen annehmen, z. B. Gewalt in der Partnerschaft, sexuelle Gewalt, Kinderheirat, weibliche Genitalverstümmelung und so genannte "Ehrenverbrechen".</a:t>
            </a:r>
          </a:p>
        </p:txBody>
      </p:sp>
      <p:sp>
        <p:nvSpPr>
          <p:cNvPr id="17" name="Rechteck: abgeschrägt 16">
            <a:extLst>
              <a:ext uri="{FF2B5EF4-FFF2-40B4-BE49-F238E27FC236}">
                <a16:creationId xmlns:a16="http://schemas.microsoft.com/office/drawing/2014/main" id="{FC7A2B11-3FD5-4845-990E-E6EE8DB69710}"/>
              </a:ext>
            </a:extLst>
          </p:cNvPr>
          <p:cNvSpPr/>
          <p:nvPr/>
        </p:nvSpPr>
        <p:spPr>
          <a:xfrm>
            <a:off x="4211960" y="2420888"/>
            <a:ext cx="144016" cy="144015"/>
          </a:xfrm>
          <a:prstGeom prst="beve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2941525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childTnLst>
        </p:cTn>
      </p:par>
    </p:tnLst>
    <p:bldLst>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PowerPoint Hintergrund_Text.png"/>
          <p:cNvPicPr>
            <a:picLocks noChangeAspect="1"/>
          </p:cNvPicPr>
          <p:nvPr/>
        </p:nvPicPr>
        <p:blipFill>
          <a:blip r:embed="rId2" cstate="print"/>
          <a:stretch>
            <a:fillRect/>
          </a:stretch>
        </p:blipFill>
        <p:spPr>
          <a:xfrm>
            <a:off x="0" y="8372"/>
            <a:ext cx="9144000" cy="6858000"/>
          </a:xfrm>
          <a:prstGeom prst="rect">
            <a:avLst/>
          </a:prstGeom>
        </p:spPr>
      </p:pic>
      <p:pic>
        <p:nvPicPr>
          <p:cNvPr id="6" name="Grafik 5">
            <a:extLst>
              <a:ext uri="{FF2B5EF4-FFF2-40B4-BE49-F238E27FC236}">
                <a16:creationId xmlns:a16="http://schemas.microsoft.com/office/drawing/2014/main" id="{96143A04-7876-4723-AF03-30E80E0098BA}"/>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07504" y="89000"/>
            <a:ext cx="9144000" cy="6696744"/>
          </a:xfrm>
          <a:prstGeom prst="rect">
            <a:avLst/>
          </a:prstGeom>
        </p:spPr>
      </p:pic>
      <p:sp>
        <p:nvSpPr>
          <p:cNvPr id="5" name="Textfeld 4">
            <a:extLst>
              <a:ext uri="{FF2B5EF4-FFF2-40B4-BE49-F238E27FC236}">
                <a16:creationId xmlns:a16="http://schemas.microsoft.com/office/drawing/2014/main" id="{4D77E553-A8EE-534C-AF83-D0CCA290466F}"/>
              </a:ext>
            </a:extLst>
          </p:cNvPr>
          <p:cNvSpPr txBox="1"/>
          <p:nvPr/>
        </p:nvSpPr>
        <p:spPr>
          <a:xfrm>
            <a:off x="1747499" y="316366"/>
            <a:ext cx="5184576" cy="461665"/>
          </a:xfrm>
          <a:prstGeom prst="rect">
            <a:avLst/>
          </a:prstGeom>
          <a:noFill/>
        </p:spPr>
        <p:txBody>
          <a:bodyPr wrap="square" rtlCol="0">
            <a:spAutoFit/>
          </a:bodyPr>
          <a:lstStyle/>
          <a:p>
            <a:pPr algn="ctr"/>
            <a:r>
              <a:rPr lang="de-DE" sz="2400" b="1" dirty="0">
                <a:solidFill>
                  <a:srgbClr val="7030A0"/>
                </a:solidFill>
                <a:latin typeface="Arial" panose="020B0604020202020204" pitchFamily="34" charset="0"/>
                <a:cs typeface="Arial" panose="020B0604020202020204" pitchFamily="34" charset="0"/>
              </a:rPr>
              <a:t>Hier findest du Hilfe</a:t>
            </a:r>
          </a:p>
        </p:txBody>
      </p:sp>
      <p:sp>
        <p:nvSpPr>
          <p:cNvPr id="3" name="Rectangle 3">
            <a:extLst>
              <a:ext uri="{FF2B5EF4-FFF2-40B4-BE49-F238E27FC236}">
                <a16:creationId xmlns:a16="http://schemas.microsoft.com/office/drawing/2014/main" id="{AB5E34D5-D4E0-A84E-B8F8-9E16B0921B62}"/>
              </a:ext>
            </a:extLst>
          </p:cNvPr>
          <p:cNvSpPr>
            <a:spLocks noChangeArrowheads="1"/>
          </p:cNvSpPr>
          <p:nvPr/>
        </p:nvSpPr>
        <p:spPr bwMode="auto">
          <a:xfrm>
            <a:off x="4852670" y="580479"/>
            <a:ext cx="8298179" cy="3600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14" name="Textfeld 13">
            <a:extLst>
              <a:ext uri="{FF2B5EF4-FFF2-40B4-BE49-F238E27FC236}">
                <a16:creationId xmlns:a16="http://schemas.microsoft.com/office/drawing/2014/main" id="{8278655D-6C5D-A545-9267-83B7D2E8E224}"/>
              </a:ext>
            </a:extLst>
          </p:cNvPr>
          <p:cNvSpPr txBox="1"/>
          <p:nvPr/>
        </p:nvSpPr>
        <p:spPr>
          <a:xfrm>
            <a:off x="296411" y="4852715"/>
            <a:ext cx="5080574" cy="584775"/>
          </a:xfrm>
          <a:prstGeom prst="rect">
            <a:avLst/>
          </a:prstGeom>
          <a:noFill/>
        </p:spPr>
        <p:txBody>
          <a:bodyPr wrap="square" rtlCol="0">
            <a:spAutoFit/>
          </a:bodyPr>
          <a:lstStyle/>
          <a:p>
            <a:r>
              <a:rPr lang="de-DE" sz="1400" dirty="0">
                <a:solidFill>
                  <a:srgbClr val="7030A0"/>
                </a:solidFill>
                <a:latin typeface="Chalkduster" panose="03050602040202020205" pitchFamily="66" charset="77"/>
              </a:rPr>
              <a:t>.</a:t>
            </a:r>
          </a:p>
          <a:p>
            <a:endParaRPr lang="de-DE" dirty="0"/>
          </a:p>
        </p:txBody>
      </p:sp>
      <p:pic>
        <p:nvPicPr>
          <p:cNvPr id="10" name="Grafik 9">
            <a:extLst>
              <a:ext uri="{FF2B5EF4-FFF2-40B4-BE49-F238E27FC236}">
                <a16:creationId xmlns:a16="http://schemas.microsoft.com/office/drawing/2014/main" id="{872DDF21-F624-4A94-8A63-5192D8828A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988" y="917301"/>
            <a:ext cx="3560939" cy="2439195"/>
          </a:xfrm>
          <a:prstGeom prst="rect">
            <a:avLst/>
          </a:prstGeom>
          <a:effectLst>
            <a:outerShdw blurRad="50800" dist="38100" algn="l" rotWithShape="0">
              <a:prstClr val="black">
                <a:alpha val="40000"/>
              </a:prstClr>
            </a:outerShdw>
          </a:effectLst>
        </p:spPr>
      </p:pic>
      <p:pic>
        <p:nvPicPr>
          <p:cNvPr id="12" name="Grafik 11">
            <a:extLst>
              <a:ext uri="{FF2B5EF4-FFF2-40B4-BE49-F238E27FC236}">
                <a16:creationId xmlns:a16="http://schemas.microsoft.com/office/drawing/2014/main" id="{27D0155A-CAB0-43DD-B2A1-19DDBC584A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988" y="3503386"/>
            <a:ext cx="3560938" cy="1666439"/>
          </a:xfrm>
          <a:prstGeom prst="rect">
            <a:avLst/>
          </a:prstGeom>
          <a:effectLst>
            <a:outerShdw blurRad="50800" dist="38100" algn="l" rotWithShape="0">
              <a:prstClr val="black">
                <a:alpha val="40000"/>
              </a:prstClr>
            </a:outerShdw>
          </a:effectLst>
        </p:spPr>
      </p:pic>
      <p:pic>
        <p:nvPicPr>
          <p:cNvPr id="15" name="Grafik 14">
            <a:extLst>
              <a:ext uri="{FF2B5EF4-FFF2-40B4-BE49-F238E27FC236}">
                <a16:creationId xmlns:a16="http://schemas.microsoft.com/office/drawing/2014/main" id="{1719BDAA-BEA7-468E-8CAD-A6914A4574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82386" y="1670901"/>
            <a:ext cx="2524125" cy="1314450"/>
          </a:xfrm>
          <a:prstGeom prst="rect">
            <a:avLst/>
          </a:prstGeom>
        </p:spPr>
      </p:pic>
      <p:sp>
        <p:nvSpPr>
          <p:cNvPr id="17" name="Rechteck 16">
            <a:extLst>
              <a:ext uri="{FF2B5EF4-FFF2-40B4-BE49-F238E27FC236}">
                <a16:creationId xmlns:a16="http://schemas.microsoft.com/office/drawing/2014/main" id="{08991797-FA2E-43B1-9FC1-27295786966A}"/>
              </a:ext>
            </a:extLst>
          </p:cNvPr>
          <p:cNvSpPr/>
          <p:nvPr/>
        </p:nvSpPr>
        <p:spPr>
          <a:xfrm>
            <a:off x="4803877" y="898921"/>
            <a:ext cx="2568706" cy="63106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de-DE"/>
          </a:p>
        </p:txBody>
      </p:sp>
      <p:sp>
        <p:nvSpPr>
          <p:cNvPr id="16" name="Textfeld 15">
            <a:extLst>
              <a:ext uri="{FF2B5EF4-FFF2-40B4-BE49-F238E27FC236}">
                <a16:creationId xmlns:a16="http://schemas.microsoft.com/office/drawing/2014/main" id="{F72CA3F2-56A9-4985-A6DE-E78835FA1BE2}"/>
              </a:ext>
            </a:extLst>
          </p:cNvPr>
          <p:cNvSpPr txBox="1"/>
          <p:nvPr/>
        </p:nvSpPr>
        <p:spPr>
          <a:xfrm>
            <a:off x="4863631" y="926883"/>
            <a:ext cx="2561634" cy="523220"/>
          </a:xfrm>
          <a:prstGeom prst="rect">
            <a:avLst/>
          </a:prstGeom>
          <a:noFill/>
        </p:spPr>
        <p:txBody>
          <a:bodyPr wrap="square" rtlCol="0">
            <a:spAutoFit/>
          </a:bodyPr>
          <a:lstStyle/>
          <a:p>
            <a:r>
              <a:rPr lang="de-DE" sz="1400" b="1" dirty="0">
                <a:solidFill>
                  <a:schemeClr val="bg1"/>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Beratungsstellen für die LGBT*IQ Community</a:t>
            </a:r>
            <a:endParaRPr lang="de-DE" sz="1400" b="1" dirty="0">
              <a:solidFill>
                <a:schemeClr val="bg1"/>
              </a:solidFill>
              <a:latin typeface="Arial" panose="020B0604020202020204" pitchFamily="34" charset="0"/>
              <a:cs typeface="Arial" panose="020B0604020202020204" pitchFamily="34" charset="0"/>
            </a:endParaRPr>
          </a:p>
        </p:txBody>
      </p:sp>
      <p:pic>
        <p:nvPicPr>
          <p:cNvPr id="20" name="Grafik 19">
            <a:extLst>
              <a:ext uri="{FF2B5EF4-FFF2-40B4-BE49-F238E27FC236}">
                <a16:creationId xmlns:a16="http://schemas.microsoft.com/office/drawing/2014/main" id="{A2B97B78-EC98-4BD4-B75E-A5DA7CEF21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58452" y="4117370"/>
            <a:ext cx="2428331" cy="1156038"/>
          </a:xfrm>
          <a:prstGeom prst="rect">
            <a:avLst/>
          </a:prstGeom>
        </p:spPr>
      </p:pic>
      <p:sp>
        <p:nvSpPr>
          <p:cNvPr id="22" name="Rechteck 21">
            <a:extLst>
              <a:ext uri="{FF2B5EF4-FFF2-40B4-BE49-F238E27FC236}">
                <a16:creationId xmlns:a16="http://schemas.microsoft.com/office/drawing/2014/main" id="{C8DBE2D7-4543-45C8-8745-6AE8954849D9}"/>
              </a:ext>
            </a:extLst>
          </p:cNvPr>
          <p:cNvSpPr/>
          <p:nvPr/>
        </p:nvSpPr>
        <p:spPr>
          <a:xfrm>
            <a:off x="4520166" y="3089036"/>
            <a:ext cx="4201124" cy="947706"/>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de-DE"/>
          </a:p>
        </p:txBody>
      </p:sp>
      <p:sp>
        <p:nvSpPr>
          <p:cNvPr id="21" name="Textfeld 20">
            <a:extLst>
              <a:ext uri="{FF2B5EF4-FFF2-40B4-BE49-F238E27FC236}">
                <a16:creationId xmlns:a16="http://schemas.microsoft.com/office/drawing/2014/main" id="{20E8C387-AECC-4D94-8C4A-93C4E5739DA5}"/>
              </a:ext>
            </a:extLst>
          </p:cNvPr>
          <p:cNvSpPr txBox="1"/>
          <p:nvPr/>
        </p:nvSpPr>
        <p:spPr>
          <a:xfrm>
            <a:off x="4473061" y="3193557"/>
            <a:ext cx="4295334" cy="738664"/>
          </a:xfrm>
          <a:prstGeom prst="rect">
            <a:avLst/>
          </a:prstGeom>
          <a:noFill/>
        </p:spPr>
        <p:txBody>
          <a:bodyPr wrap="square" rtlCol="0">
            <a:spAutoFit/>
          </a:bodyPr>
          <a:lstStyle/>
          <a:p>
            <a:pPr algn="ctr"/>
            <a:r>
              <a:rPr lang="de-DE" sz="1400" b="1" dirty="0">
                <a:solidFill>
                  <a:schemeClr val="bg1"/>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Projekt „Suse – sicher und selbstbestimmt.</a:t>
            </a:r>
          </a:p>
          <a:p>
            <a:pPr algn="ctr"/>
            <a:r>
              <a:rPr lang="de-DE" sz="1400" b="1" dirty="0">
                <a:solidFill>
                  <a:schemeClr val="bg1"/>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Frauen und Mädchen mit Behinderung stärken.“ </a:t>
            </a:r>
          </a:p>
          <a:p>
            <a:pPr algn="ctr"/>
            <a:r>
              <a:rPr lang="de-DE" sz="1400" b="1" dirty="0">
                <a:solidFill>
                  <a:schemeClr val="bg1"/>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Hilfs und Beratungsangebote </a:t>
            </a:r>
            <a:endParaRPr lang="de-DE" sz="1400" b="1" dirty="0">
              <a:solidFill>
                <a:schemeClr val="bg1"/>
              </a:solidFill>
              <a:latin typeface="Arial" panose="020B0604020202020204" pitchFamily="34" charset="0"/>
              <a:cs typeface="Arial" panose="020B0604020202020204" pitchFamily="34" charset="0"/>
            </a:endParaRPr>
          </a:p>
        </p:txBody>
      </p:sp>
      <p:sp>
        <p:nvSpPr>
          <p:cNvPr id="23" name="Textfeld 22">
            <a:extLst>
              <a:ext uri="{FF2B5EF4-FFF2-40B4-BE49-F238E27FC236}">
                <a16:creationId xmlns:a16="http://schemas.microsoft.com/office/drawing/2014/main" id="{6C794440-46E2-4EF5-B3DD-B9C18117F0E2}"/>
              </a:ext>
            </a:extLst>
          </p:cNvPr>
          <p:cNvSpPr txBox="1"/>
          <p:nvPr/>
        </p:nvSpPr>
        <p:spPr>
          <a:xfrm>
            <a:off x="5610620" y="5063988"/>
            <a:ext cx="2206049" cy="246221"/>
          </a:xfrm>
          <a:prstGeom prst="rect">
            <a:avLst/>
          </a:prstGeom>
          <a:noFill/>
        </p:spPr>
        <p:txBody>
          <a:bodyPr wrap="square" rtlCol="0">
            <a:spAutoFit/>
          </a:bodyPr>
          <a:lstStyle/>
          <a:p>
            <a:r>
              <a:rPr lang="de-DE" sz="1000" b="1" dirty="0">
                <a:latin typeface="Arial" panose="020B0604020202020204" pitchFamily="34" charset="0"/>
                <a:cs typeface="Arial" panose="020B0604020202020204" pitchFamily="34" charset="0"/>
              </a:rPr>
              <a:t>https://www.suse-hilft.de/de/</a:t>
            </a:r>
          </a:p>
        </p:txBody>
      </p:sp>
      <p:sp>
        <p:nvSpPr>
          <p:cNvPr id="24" name="Textfeld 23">
            <a:extLst>
              <a:ext uri="{FF2B5EF4-FFF2-40B4-BE49-F238E27FC236}">
                <a16:creationId xmlns:a16="http://schemas.microsoft.com/office/drawing/2014/main" id="{80969AC2-A4B4-4331-96A4-D2AC29941F13}"/>
              </a:ext>
            </a:extLst>
          </p:cNvPr>
          <p:cNvSpPr txBox="1"/>
          <p:nvPr/>
        </p:nvSpPr>
        <p:spPr>
          <a:xfrm>
            <a:off x="4838117" y="2771479"/>
            <a:ext cx="2736304" cy="246221"/>
          </a:xfrm>
          <a:prstGeom prst="rect">
            <a:avLst/>
          </a:prstGeom>
          <a:noFill/>
        </p:spPr>
        <p:txBody>
          <a:bodyPr wrap="square" rtlCol="0">
            <a:spAutoFit/>
          </a:bodyPr>
          <a:lstStyle/>
          <a:p>
            <a:r>
              <a:rPr lang="de-DE" sz="1000" b="1" dirty="0">
                <a:latin typeface="Arial" panose="020B0604020202020204" pitchFamily="34" charset="0"/>
                <a:cs typeface="Arial" panose="020B0604020202020204" pitchFamily="34" charset="0"/>
              </a:rPr>
              <a:t>www.proutatwork.de/haeusliche-gewalt/</a:t>
            </a:r>
          </a:p>
        </p:txBody>
      </p:sp>
      <p:pic>
        <p:nvPicPr>
          <p:cNvPr id="26" name="Grafik 25">
            <a:extLst>
              <a:ext uri="{FF2B5EF4-FFF2-40B4-BE49-F238E27FC236}">
                <a16:creationId xmlns:a16="http://schemas.microsoft.com/office/drawing/2014/main" id="{26514A8A-B3BF-4269-A426-287BEABE170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85553" y="5280785"/>
            <a:ext cx="3638247" cy="1176275"/>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4022500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p:bldP spid="22" grpId="0" animBg="1"/>
      <p:bldP spid="21" grpId="0"/>
      <p:bldP spid="23"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PowerPoint Hintergrund_Text.png"/>
          <p:cNvPicPr>
            <a:picLocks noChangeAspect="1"/>
          </p:cNvPicPr>
          <p:nvPr/>
        </p:nvPicPr>
        <p:blipFill>
          <a:blip r:embed="rId2" cstate="print"/>
          <a:stretch>
            <a:fillRect/>
          </a:stretch>
        </p:blipFill>
        <p:spPr>
          <a:xfrm>
            <a:off x="0" y="0"/>
            <a:ext cx="9144000" cy="6858000"/>
          </a:xfrm>
          <a:prstGeom prst="rect">
            <a:avLst/>
          </a:prstGeom>
        </p:spPr>
      </p:pic>
      <p:sp>
        <p:nvSpPr>
          <p:cNvPr id="2" name="Textfeld 1">
            <a:extLst>
              <a:ext uri="{FF2B5EF4-FFF2-40B4-BE49-F238E27FC236}">
                <a16:creationId xmlns:a16="http://schemas.microsoft.com/office/drawing/2014/main" id="{8157E8A5-C3FA-9F4B-927E-3575EF36A9E8}"/>
              </a:ext>
            </a:extLst>
          </p:cNvPr>
          <p:cNvSpPr txBox="1"/>
          <p:nvPr/>
        </p:nvSpPr>
        <p:spPr>
          <a:xfrm>
            <a:off x="1619672" y="0"/>
            <a:ext cx="6840760" cy="369332"/>
          </a:xfrm>
          <a:prstGeom prst="rect">
            <a:avLst/>
          </a:prstGeom>
          <a:noFill/>
        </p:spPr>
        <p:txBody>
          <a:bodyPr wrap="square" rtlCol="0">
            <a:spAutoFit/>
          </a:bodyPr>
          <a:lstStyle/>
          <a:p>
            <a:endParaRPr lang="de-DE" dirty="0"/>
          </a:p>
        </p:txBody>
      </p:sp>
      <p:sp>
        <p:nvSpPr>
          <p:cNvPr id="3" name="Textfeld 2">
            <a:extLst>
              <a:ext uri="{FF2B5EF4-FFF2-40B4-BE49-F238E27FC236}">
                <a16:creationId xmlns:a16="http://schemas.microsoft.com/office/drawing/2014/main" id="{4D2F79D0-7F85-4927-AE0D-DD94E342B3DA}"/>
              </a:ext>
            </a:extLst>
          </p:cNvPr>
          <p:cNvSpPr txBox="1"/>
          <p:nvPr/>
        </p:nvSpPr>
        <p:spPr>
          <a:xfrm>
            <a:off x="3023828" y="332656"/>
            <a:ext cx="3096344" cy="461665"/>
          </a:xfrm>
          <a:prstGeom prst="rect">
            <a:avLst/>
          </a:prstGeom>
          <a:noFill/>
        </p:spPr>
        <p:txBody>
          <a:bodyPr wrap="square" rtlCol="0">
            <a:spAutoFit/>
          </a:bodyPr>
          <a:lstStyle/>
          <a:p>
            <a:r>
              <a:rPr lang="de-DE" sz="2400" b="1" dirty="0">
                <a:solidFill>
                  <a:srgbClr val="7030A0"/>
                </a:solidFill>
                <a:latin typeface="Arial" panose="020B0604020202020204" pitchFamily="34" charset="0"/>
                <a:cs typeface="Arial" panose="020B0604020202020204" pitchFamily="34" charset="0"/>
              </a:rPr>
              <a:t>Du bist nicht allein</a:t>
            </a:r>
          </a:p>
        </p:txBody>
      </p:sp>
      <p:pic>
        <p:nvPicPr>
          <p:cNvPr id="6" name="Grafik 5">
            <a:extLst>
              <a:ext uri="{FF2B5EF4-FFF2-40B4-BE49-F238E27FC236}">
                <a16:creationId xmlns:a16="http://schemas.microsoft.com/office/drawing/2014/main" id="{2CD2DA48-485A-41C9-BEB0-CD155C043C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688" y="1082389"/>
            <a:ext cx="2749232" cy="1961208"/>
          </a:xfrm>
          <a:prstGeom prst="rect">
            <a:avLst/>
          </a:prstGeom>
          <a:effectLst>
            <a:outerShdw blurRad="50800" dist="38100" algn="l" rotWithShape="0">
              <a:prstClr val="black">
                <a:alpha val="40000"/>
              </a:prstClr>
            </a:outerShdw>
          </a:effectLst>
        </p:spPr>
      </p:pic>
      <p:pic>
        <p:nvPicPr>
          <p:cNvPr id="8" name="Grafik 7">
            <a:extLst>
              <a:ext uri="{FF2B5EF4-FFF2-40B4-BE49-F238E27FC236}">
                <a16:creationId xmlns:a16="http://schemas.microsoft.com/office/drawing/2014/main" id="{0DEFCA8A-A0FB-44ED-9BB3-1699B869BA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6528" y="1049244"/>
            <a:ext cx="2749232" cy="1961207"/>
          </a:xfrm>
          <a:prstGeom prst="rect">
            <a:avLst/>
          </a:prstGeom>
          <a:effectLst>
            <a:outerShdw blurRad="50800" dist="38100" algn="l" rotWithShape="0">
              <a:prstClr val="black">
                <a:alpha val="40000"/>
              </a:prstClr>
            </a:outerShdw>
          </a:effectLst>
        </p:spPr>
      </p:pic>
      <p:pic>
        <p:nvPicPr>
          <p:cNvPr id="10" name="Grafik 9">
            <a:extLst>
              <a:ext uri="{FF2B5EF4-FFF2-40B4-BE49-F238E27FC236}">
                <a16:creationId xmlns:a16="http://schemas.microsoft.com/office/drawing/2014/main" id="{43517A98-4968-4295-81C9-AD8044FF17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688" y="3128040"/>
            <a:ext cx="3181280" cy="3181280"/>
          </a:xfrm>
          <a:prstGeom prst="rect">
            <a:avLst/>
          </a:prstGeom>
          <a:effectLst>
            <a:outerShdw blurRad="50800" dist="38100" algn="l" rotWithShape="0">
              <a:prstClr val="black">
                <a:alpha val="40000"/>
              </a:prstClr>
            </a:outerShdw>
          </a:effectLst>
        </p:spPr>
      </p:pic>
      <p:pic>
        <p:nvPicPr>
          <p:cNvPr id="12" name="Grafik 11">
            <a:extLst>
              <a:ext uri="{FF2B5EF4-FFF2-40B4-BE49-F238E27FC236}">
                <a16:creationId xmlns:a16="http://schemas.microsoft.com/office/drawing/2014/main" id="{5483F04C-478A-4D82-B359-00FAF6A8F9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4480" y="3128040"/>
            <a:ext cx="3181280" cy="3181280"/>
          </a:xfrm>
          <a:prstGeom prst="rect">
            <a:avLst/>
          </a:prstGeom>
          <a:effectLst>
            <a:outerShdw blurRad="50800" dist="38100" algn="l" rotWithShape="0">
              <a:prstClr val="black">
                <a:alpha val="40000"/>
              </a:prstClr>
            </a:outerShdw>
          </a:effectLst>
        </p:spPr>
      </p:pic>
      <p:sp>
        <p:nvSpPr>
          <p:cNvPr id="13" name="Textfeld 12">
            <a:extLst>
              <a:ext uri="{FF2B5EF4-FFF2-40B4-BE49-F238E27FC236}">
                <a16:creationId xmlns:a16="http://schemas.microsoft.com/office/drawing/2014/main" id="{1C25581D-3EDB-4F95-A019-B842EFDD7E87}"/>
              </a:ext>
            </a:extLst>
          </p:cNvPr>
          <p:cNvSpPr txBox="1"/>
          <p:nvPr/>
        </p:nvSpPr>
        <p:spPr>
          <a:xfrm>
            <a:off x="1759922" y="701988"/>
            <a:ext cx="5714971" cy="369332"/>
          </a:xfrm>
          <a:prstGeom prst="rect">
            <a:avLst/>
          </a:prstGeom>
          <a:noFill/>
        </p:spPr>
        <p:txBody>
          <a:bodyPr wrap="square" rtlCol="0">
            <a:spAutoFit/>
          </a:bodyPr>
          <a:lstStyle/>
          <a:p>
            <a:r>
              <a:rPr lang="de-DE" b="1" dirty="0">
                <a:solidFill>
                  <a:srgbClr val="7030A0"/>
                </a:solidFill>
                <a:latin typeface="Arial" panose="020B0604020202020204" pitchFamily="34" charset="0"/>
                <a:cs typeface="Arial" panose="020B0604020202020204" pitchFamily="34" charset="0"/>
              </a:rPr>
              <a:t>www.onebillionrising-muenchen.de/hilfe-telefon</a:t>
            </a:r>
          </a:p>
        </p:txBody>
      </p:sp>
    </p:spTree>
    <p:extLst>
      <p:ext uri="{BB962C8B-B14F-4D97-AF65-F5344CB8AC3E}">
        <p14:creationId xmlns:p14="http://schemas.microsoft.com/office/powerpoint/2010/main" val="23023589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PowerPoint Hintergrund_Text.png"/>
          <p:cNvPicPr>
            <a:picLocks noChangeAspect="1"/>
          </p:cNvPicPr>
          <p:nvPr/>
        </p:nvPicPr>
        <p:blipFill>
          <a:blip r:embed="rId2" cstate="print"/>
          <a:stretch>
            <a:fillRect/>
          </a:stretch>
        </p:blipFill>
        <p:spPr>
          <a:xfrm>
            <a:off x="-17794" y="0"/>
            <a:ext cx="9144000" cy="6858000"/>
          </a:xfrm>
          <a:prstGeom prst="rect">
            <a:avLst/>
          </a:prstGeom>
        </p:spPr>
      </p:pic>
      <p:sp>
        <p:nvSpPr>
          <p:cNvPr id="2" name="Textfeld 1">
            <a:extLst>
              <a:ext uri="{FF2B5EF4-FFF2-40B4-BE49-F238E27FC236}">
                <a16:creationId xmlns:a16="http://schemas.microsoft.com/office/drawing/2014/main" id="{8157E8A5-C3FA-9F4B-927E-3575EF36A9E8}"/>
              </a:ext>
            </a:extLst>
          </p:cNvPr>
          <p:cNvSpPr txBox="1"/>
          <p:nvPr/>
        </p:nvSpPr>
        <p:spPr>
          <a:xfrm>
            <a:off x="1619672" y="0"/>
            <a:ext cx="6840760" cy="369332"/>
          </a:xfrm>
          <a:prstGeom prst="rect">
            <a:avLst/>
          </a:prstGeom>
          <a:noFill/>
        </p:spPr>
        <p:txBody>
          <a:bodyPr wrap="square" rtlCol="0">
            <a:spAutoFit/>
          </a:bodyPr>
          <a:lstStyle/>
          <a:p>
            <a:endParaRPr lang="de-DE" dirty="0"/>
          </a:p>
        </p:txBody>
      </p:sp>
      <p:sp>
        <p:nvSpPr>
          <p:cNvPr id="3" name="Textfeld 2">
            <a:extLst>
              <a:ext uri="{FF2B5EF4-FFF2-40B4-BE49-F238E27FC236}">
                <a16:creationId xmlns:a16="http://schemas.microsoft.com/office/drawing/2014/main" id="{31FF4259-33D8-A347-A78E-325C355DE114}"/>
              </a:ext>
            </a:extLst>
          </p:cNvPr>
          <p:cNvSpPr txBox="1"/>
          <p:nvPr/>
        </p:nvSpPr>
        <p:spPr>
          <a:xfrm>
            <a:off x="1241838" y="350491"/>
            <a:ext cx="6624736" cy="2862322"/>
          </a:xfrm>
          <a:prstGeom prst="rect">
            <a:avLst/>
          </a:prstGeom>
          <a:noFill/>
        </p:spPr>
        <p:txBody>
          <a:bodyPr wrap="square" rtlCol="0">
            <a:spAutoFit/>
          </a:bodyPr>
          <a:lstStyle/>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p:txBody>
      </p:sp>
      <p:sp>
        <p:nvSpPr>
          <p:cNvPr id="9" name="Rechteck 8">
            <a:extLst>
              <a:ext uri="{FF2B5EF4-FFF2-40B4-BE49-F238E27FC236}">
                <a16:creationId xmlns:a16="http://schemas.microsoft.com/office/drawing/2014/main" id="{449BFBED-E96F-B447-ABC6-74505FB68EB7}"/>
              </a:ext>
            </a:extLst>
          </p:cNvPr>
          <p:cNvSpPr/>
          <p:nvPr/>
        </p:nvSpPr>
        <p:spPr>
          <a:xfrm>
            <a:off x="2862526" y="3084636"/>
            <a:ext cx="341322" cy="402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224DD57D-3460-6142-B195-667E2FAB2600}"/>
              </a:ext>
            </a:extLst>
          </p:cNvPr>
          <p:cNvSpPr/>
          <p:nvPr/>
        </p:nvSpPr>
        <p:spPr>
          <a:xfrm>
            <a:off x="2862526" y="3084636"/>
            <a:ext cx="341322" cy="5015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Ein Bild, das Text, Screenshot, Schrift, Design enthält.&#10;&#10;Automatisch generierte Beschreibung">
            <a:extLst>
              <a:ext uri="{FF2B5EF4-FFF2-40B4-BE49-F238E27FC236}">
                <a16:creationId xmlns:a16="http://schemas.microsoft.com/office/drawing/2014/main" id="{F6EFE1AA-7233-5132-1B5C-0F87177CAD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3665" y="451306"/>
            <a:ext cx="5877272" cy="5877272"/>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32225504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PowerPoint Hintergrund_Text.png"/>
          <p:cNvPicPr>
            <a:picLocks noChangeAspect="1"/>
          </p:cNvPicPr>
          <p:nvPr/>
        </p:nvPicPr>
        <p:blipFill>
          <a:blip r:embed="rId4" cstate="print"/>
          <a:stretch>
            <a:fillRect/>
          </a:stretch>
        </p:blipFill>
        <p:spPr>
          <a:xfrm>
            <a:off x="0" y="38763"/>
            <a:ext cx="9144000" cy="6858000"/>
          </a:xfrm>
          <a:prstGeom prst="rect">
            <a:avLst/>
          </a:prstGeom>
        </p:spPr>
      </p:pic>
      <p:sp>
        <p:nvSpPr>
          <p:cNvPr id="2" name="Textfeld 1">
            <a:extLst>
              <a:ext uri="{FF2B5EF4-FFF2-40B4-BE49-F238E27FC236}">
                <a16:creationId xmlns:a16="http://schemas.microsoft.com/office/drawing/2014/main" id="{8157E8A5-C3FA-9F4B-927E-3575EF36A9E8}"/>
              </a:ext>
            </a:extLst>
          </p:cNvPr>
          <p:cNvSpPr txBox="1"/>
          <p:nvPr/>
        </p:nvSpPr>
        <p:spPr>
          <a:xfrm>
            <a:off x="1619672" y="0"/>
            <a:ext cx="6840760" cy="369332"/>
          </a:xfrm>
          <a:prstGeom prst="rect">
            <a:avLst/>
          </a:prstGeom>
          <a:noFill/>
        </p:spPr>
        <p:txBody>
          <a:bodyPr wrap="square" rtlCol="0">
            <a:spAutoFit/>
          </a:bodyPr>
          <a:lstStyle/>
          <a:p>
            <a:endParaRPr lang="de-DE" dirty="0"/>
          </a:p>
        </p:txBody>
      </p:sp>
      <p:pic>
        <p:nvPicPr>
          <p:cNvPr id="9" name="Video 8">
            <a:hlinkClick r:id="" action="ppaction://media"/>
            <a:extLst>
              <a:ext uri="{FF2B5EF4-FFF2-40B4-BE49-F238E27FC236}">
                <a16:creationId xmlns:a16="http://schemas.microsoft.com/office/drawing/2014/main" id="{77CD4AFE-A6EA-97E3-3658-C0F633E900B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89115" y="184666"/>
            <a:ext cx="3499367" cy="6340678"/>
          </a:xfrm>
          <a:prstGeom prst="rect">
            <a:avLst/>
          </a:prstGeom>
        </p:spPr>
      </p:pic>
      <p:pic>
        <p:nvPicPr>
          <p:cNvPr id="11" name="Grafik 10" descr="Ein Bild, das Text, Screenshot enthält.&#10;&#10;Automatisch generierte Beschreibung">
            <a:extLst>
              <a:ext uri="{FF2B5EF4-FFF2-40B4-BE49-F238E27FC236}">
                <a16:creationId xmlns:a16="http://schemas.microsoft.com/office/drawing/2014/main" id="{61535C94-7A7A-9FA7-87BA-8E7DCC83F0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351" y="184666"/>
            <a:ext cx="2253424" cy="2236222"/>
          </a:xfrm>
          <a:prstGeom prst="rect">
            <a:avLst/>
          </a:prstGeom>
        </p:spPr>
      </p:pic>
      <p:pic>
        <p:nvPicPr>
          <p:cNvPr id="13" name="Grafik 12" descr="Ein Bild, das draußen, Himmel, Gebäude, Fenster enthält.&#10;&#10;Automatisch generierte Beschreibung">
            <a:extLst>
              <a:ext uri="{FF2B5EF4-FFF2-40B4-BE49-F238E27FC236}">
                <a16:creationId xmlns:a16="http://schemas.microsoft.com/office/drawing/2014/main" id="{AB80D3AD-52EB-0CB4-68FD-D9C998C6D2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96238" y="2064010"/>
            <a:ext cx="1744559" cy="1532870"/>
          </a:xfrm>
          <a:prstGeom prst="rect">
            <a:avLst/>
          </a:prstGeom>
        </p:spPr>
      </p:pic>
      <p:pic>
        <p:nvPicPr>
          <p:cNvPr id="15" name="Grafik 14" descr="Ein Bild, das Text, Screenshot enthält.&#10;&#10;Automatisch generierte Beschreibung">
            <a:extLst>
              <a:ext uri="{FF2B5EF4-FFF2-40B4-BE49-F238E27FC236}">
                <a16:creationId xmlns:a16="http://schemas.microsoft.com/office/drawing/2014/main" id="{512B77AC-F984-784C-5A45-99810886B7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21245" y="318436"/>
            <a:ext cx="2685847" cy="1782011"/>
          </a:xfrm>
          <a:prstGeom prst="rect">
            <a:avLst/>
          </a:prstGeom>
        </p:spPr>
      </p:pic>
      <p:pic>
        <p:nvPicPr>
          <p:cNvPr id="17" name="Grafik 16" descr="Ein Bild, das draußen, Himmel, Wolke, Gebäude enthält.&#10;&#10;Automatisch generierte Beschreibung">
            <a:extLst>
              <a:ext uri="{FF2B5EF4-FFF2-40B4-BE49-F238E27FC236}">
                <a16:creationId xmlns:a16="http://schemas.microsoft.com/office/drawing/2014/main" id="{9FAADAB8-248D-0A79-47B3-39FEF083288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13282" y="1271340"/>
            <a:ext cx="1479199" cy="832809"/>
          </a:xfrm>
          <a:prstGeom prst="rect">
            <a:avLst/>
          </a:prstGeom>
        </p:spPr>
      </p:pic>
      <p:pic>
        <p:nvPicPr>
          <p:cNvPr id="19" name="Grafik 18" descr="Ein Bild, das Text, Himmel, Screenshot, Gebäude enthält.&#10;&#10;Automatisch generierte Beschreibung">
            <a:extLst>
              <a:ext uri="{FF2B5EF4-FFF2-40B4-BE49-F238E27FC236}">
                <a16:creationId xmlns:a16="http://schemas.microsoft.com/office/drawing/2014/main" id="{5B68E8B2-2B9F-4CBF-B404-9F9CB3597D2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42432" y="3165767"/>
            <a:ext cx="1470330" cy="1459106"/>
          </a:xfrm>
          <a:prstGeom prst="rect">
            <a:avLst/>
          </a:prstGeom>
        </p:spPr>
      </p:pic>
      <p:pic>
        <p:nvPicPr>
          <p:cNvPr id="21" name="Grafik 20" descr="Ein Bild, das Himmel, Wolke, Gebäude, Screenshot enthält.&#10;&#10;Automatisch generierte Beschreibung">
            <a:extLst>
              <a:ext uri="{FF2B5EF4-FFF2-40B4-BE49-F238E27FC236}">
                <a16:creationId xmlns:a16="http://schemas.microsoft.com/office/drawing/2014/main" id="{0968357A-3984-1FDA-E32D-18A94406260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42432" y="5031439"/>
            <a:ext cx="1744559" cy="1717925"/>
          </a:xfrm>
          <a:prstGeom prst="rect">
            <a:avLst/>
          </a:prstGeom>
        </p:spPr>
      </p:pic>
      <p:pic>
        <p:nvPicPr>
          <p:cNvPr id="23" name="Grafik 22" descr="Ein Bild, das draußen, Himmel, Wolke, Text enthält.&#10;&#10;Automatisch generierte Beschreibung">
            <a:extLst>
              <a:ext uri="{FF2B5EF4-FFF2-40B4-BE49-F238E27FC236}">
                <a16:creationId xmlns:a16="http://schemas.microsoft.com/office/drawing/2014/main" id="{BBA3F37E-C312-5795-BA80-ECCA2256F7D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42924" y="4088254"/>
            <a:ext cx="1470330" cy="1459106"/>
          </a:xfrm>
          <a:prstGeom prst="rect">
            <a:avLst/>
          </a:prstGeom>
        </p:spPr>
      </p:pic>
      <p:pic>
        <p:nvPicPr>
          <p:cNvPr id="25" name="Grafik 24" descr="Ein Bild, das Text, Screenshot, Schrift, Design enthält.&#10;&#10;Automatisch generierte Beschreibung">
            <a:extLst>
              <a:ext uri="{FF2B5EF4-FFF2-40B4-BE49-F238E27FC236}">
                <a16:creationId xmlns:a16="http://schemas.microsoft.com/office/drawing/2014/main" id="{CD7A6DBF-EAD7-88F7-1DCC-AABD964C260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3498" y="2636912"/>
            <a:ext cx="2058608" cy="3109982"/>
          </a:xfrm>
          <a:prstGeom prst="rect">
            <a:avLst/>
          </a:prstGeom>
        </p:spPr>
      </p:pic>
    </p:spTree>
    <p:extLst>
      <p:ext uri="{BB962C8B-B14F-4D97-AF65-F5344CB8AC3E}">
        <p14:creationId xmlns:p14="http://schemas.microsoft.com/office/powerpoint/2010/main" val="4115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39" repeatCount="indefinite" fill="hold" display="0">
                  <p:stCondLst>
                    <p:cond delay="indefinite"/>
                  </p:stCondLst>
                </p:cTn>
                <p:tgtEl>
                  <p:spTgt spid="9"/>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PowerPoint Hintergrund_Text.png"/>
          <p:cNvPicPr>
            <a:picLocks noChangeAspect="1"/>
          </p:cNvPicPr>
          <p:nvPr/>
        </p:nvPicPr>
        <p:blipFill>
          <a:blip r:embed="rId2" cstate="print"/>
          <a:stretch>
            <a:fillRect/>
          </a:stretch>
        </p:blipFill>
        <p:spPr>
          <a:xfrm>
            <a:off x="0" y="6326"/>
            <a:ext cx="9144000" cy="6858000"/>
          </a:xfrm>
          <a:prstGeom prst="rect">
            <a:avLst/>
          </a:prstGeom>
        </p:spPr>
      </p:pic>
      <p:sp>
        <p:nvSpPr>
          <p:cNvPr id="6" name="Textfeld 5"/>
          <p:cNvSpPr txBox="1"/>
          <p:nvPr/>
        </p:nvSpPr>
        <p:spPr>
          <a:xfrm>
            <a:off x="458354" y="422546"/>
            <a:ext cx="8352928" cy="523220"/>
          </a:xfrm>
          <a:prstGeom prst="rect">
            <a:avLst/>
          </a:prstGeom>
          <a:noFill/>
        </p:spPr>
        <p:txBody>
          <a:bodyPr wrap="square" rtlCol="0">
            <a:spAutoFit/>
          </a:bodyPr>
          <a:lstStyle/>
          <a:p>
            <a:pPr algn="ctr"/>
            <a:r>
              <a:rPr lang="de-DE" sz="2800" b="0" i="0" dirty="0" err="1">
                <a:solidFill>
                  <a:srgbClr val="7030A0"/>
                </a:solidFill>
                <a:effectLst/>
                <a:latin typeface="Aharoni" panose="02010803020104030203" pitchFamily="2" charset="-79"/>
                <a:cs typeface="Aharoni" panose="02010803020104030203" pitchFamily="2" charset="-79"/>
              </a:rPr>
              <a:t>One</a:t>
            </a:r>
            <a:r>
              <a:rPr lang="de-DE" sz="2800" b="0" i="0" dirty="0">
                <a:solidFill>
                  <a:srgbClr val="7030A0"/>
                </a:solidFill>
                <a:effectLst/>
                <a:latin typeface="Aharoni" panose="02010803020104030203" pitchFamily="2" charset="-79"/>
                <a:cs typeface="Aharoni" panose="02010803020104030203" pitchFamily="2" charset="-79"/>
              </a:rPr>
              <a:t> Billion </a:t>
            </a:r>
            <a:r>
              <a:rPr lang="de-DE" sz="2800" b="0" i="0" dirty="0" err="1">
                <a:solidFill>
                  <a:srgbClr val="7030A0"/>
                </a:solidFill>
                <a:effectLst/>
                <a:latin typeface="Aharoni" panose="02010803020104030203" pitchFamily="2" charset="-79"/>
                <a:cs typeface="Aharoni" panose="02010803020104030203" pitchFamily="2" charset="-79"/>
              </a:rPr>
              <a:t>Rising</a:t>
            </a:r>
            <a:r>
              <a:rPr lang="de-DE" sz="2800" b="0" i="0" dirty="0">
                <a:solidFill>
                  <a:srgbClr val="7030A0"/>
                </a:solidFill>
                <a:effectLst/>
                <a:latin typeface="Aharoni" panose="02010803020104030203" pitchFamily="2" charset="-79"/>
                <a:cs typeface="Aharoni" panose="02010803020104030203" pitchFamily="2" charset="-79"/>
              </a:rPr>
              <a:t> München e. V.</a:t>
            </a:r>
            <a:endParaRPr lang="de-DE" sz="2800" b="1" dirty="0">
              <a:solidFill>
                <a:srgbClr val="7030A0"/>
              </a:solidFill>
              <a:latin typeface="Aharoni" panose="02010803020104030203" pitchFamily="2" charset="-79"/>
              <a:cs typeface="Aharoni" panose="02010803020104030203" pitchFamily="2" charset="-79"/>
            </a:endParaRPr>
          </a:p>
        </p:txBody>
      </p:sp>
      <p:pic>
        <p:nvPicPr>
          <p:cNvPr id="10" name="Grafik 9" descr="Ein Bild, das Kleidung, Person, Schuhwerk, draußen enthält.&#10;&#10;Automatisch generierte Beschreibung">
            <a:extLst>
              <a:ext uri="{FF2B5EF4-FFF2-40B4-BE49-F238E27FC236}">
                <a16:creationId xmlns:a16="http://schemas.microsoft.com/office/drawing/2014/main" id="{886EC3F0-E6B4-9ABB-D75D-1AA25132DA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0963" y="1052737"/>
            <a:ext cx="2580663" cy="3438734"/>
          </a:xfrm>
          <a:prstGeom prst="rect">
            <a:avLst/>
          </a:prstGeom>
        </p:spPr>
      </p:pic>
      <p:pic>
        <p:nvPicPr>
          <p:cNvPr id="20" name="Grafik 19" descr="Ein Bild, das Kleidung, Person, Menschliches Gesicht, Frau enthält.&#10;&#10;Automatisch generierte Beschreibung">
            <a:extLst>
              <a:ext uri="{FF2B5EF4-FFF2-40B4-BE49-F238E27FC236}">
                <a16:creationId xmlns:a16="http://schemas.microsoft.com/office/drawing/2014/main" id="{A93C4F1F-23D6-04C7-25FD-1706C73B8D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7535" y="1052737"/>
            <a:ext cx="2884773" cy="2952326"/>
          </a:xfrm>
          <a:prstGeom prst="rect">
            <a:avLst/>
          </a:prstGeom>
        </p:spPr>
      </p:pic>
      <p:pic>
        <p:nvPicPr>
          <p:cNvPr id="22" name="Grafik 21" descr="Ein Bild, das Kleidung, Person, Schuhwerk, Menschliches Gesicht enthält.&#10;&#10;Automatisch generierte Beschreibung">
            <a:extLst>
              <a:ext uri="{FF2B5EF4-FFF2-40B4-BE49-F238E27FC236}">
                <a16:creationId xmlns:a16="http://schemas.microsoft.com/office/drawing/2014/main" id="{79D367EE-42C9-94C7-C149-153633A772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5356" y="3709863"/>
            <a:ext cx="2726473" cy="2719391"/>
          </a:xfrm>
          <a:prstGeom prst="rect">
            <a:avLst/>
          </a:prstGeom>
        </p:spPr>
      </p:pic>
      <p:pic>
        <p:nvPicPr>
          <p:cNvPr id="24" name="Grafik 23" descr="Ein Bild, das Kleidung, Menschliches Gesicht, Person, Lächeln enthält.&#10;&#10;Automatisch generierte Beschreibung">
            <a:extLst>
              <a:ext uri="{FF2B5EF4-FFF2-40B4-BE49-F238E27FC236}">
                <a16:creationId xmlns:a16="http://schemas.microsoft.com/office/drawing/2014/main" id="{57F8C389-59C9-F5AA-9370-2E35AE8BFC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7584" y="1052737"/>
            <a:ext cx="2726473" cy="2733555"/>
          </a:xfrm>
          <a:prstGeom prst="rect">
            <a:avLst/>
          </a:prstGeom>
        </p:spPr>
      </p:pic>
      <p:pic>
        <p:nvPicPr>
          <p:cNvPr id="26" name="Grafik 25" descr="Ein Bild, das Kleidung, Person, Mann, Im Haus enthält.&#10;&#10;Automatisch generierte Beschreibung">
            <a:extLst>
              <a:ext uri="{FF2B5EF4-FFF2-40B4-BE49-F238E27FC236}">
                <a16:creationId xmlns:a16="http://schemas.microsoft.com/office/drawing/2014/main" id="{1BB96158-E645-642F-924D-F8E425EAD2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27807" y="3938653"/>
            <a:ext cx="2500305" cy="2490601"/>
          </a:xfrm>
          <a:prstGeom prst="rect">
            <a:avLst/>
          </a:prstGeom>
        </p:spPr>
      </p:pic>
      <p:pic>
        <p:nvPicPr>
          <p:cNvPr id="30" name="Grafik 29" descr="Ein Bild, das draußen, Wolke, Himmel, Szene enthält.&#10;&#10;Automatisch generierte Beschreibung">
            <a:extLst>
              <a:ext uri="{FF2B5EF4-FFF2-40B4-BE49-F238E27FC236}">
                <a16:creationId xmlns:a16="http://schemas.microsoft.com/office/drawing/2014/main" id="{2BA9F1FB-2105-8F0C-B72A-F7420EDB4A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1829" y="3972766"/>
            <a:ext cx="3185978" cy="2490601"/>
          </a:xfrm>
          <a:prstGeom prst="rect">
            <a:avLst/>
          </a:prstGeom>
        </p:spPr>
      </p:pic>
    </p:spTree>
    <p:extLst>
      <p:ext uri="{BB962C8B-B14F-4D97-AF65-F5344CB8AC3E}">
        <p14:creationId xmlns:p14="http://schemas.microsoft.com/office/powerpoint/2010/main" val="21208562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PowerPoint Hintergrund_Text.png"/>
          <p:cNvPicPr>
            <a:picLocks noChangeAspect="1"/>
          </p:cNvPicPr>
          <p:nvPr/>
        </p:nvPicPr>
        <p:blipFill>
          <a:blip r:embed="rId2" cstate="print"/>
          <a:stretch>
            <a:fillRect/>
          </a:stretch>
        </p:blipFill>
        <p:spPr>
          <a:xfrm>
            <a:off x="21704" y="0"/>
            <a:ext cx="9144000" cy="6858000"/>
          </a:xfrm>
          <a:prstGeom prst="rect">
            <a:avLst/>
          </a:prstGeom>
        </p:spPr>
      </p:pic>
      <p:sp>
        <p:nvSpPr>
          <p:cNvPr id="2" name="Textfeld 1">
            <a:extLst>
              <a:ext uri="{FF2B5EF4-FFF2-40B4-BE49-F238E27FC236}">
                <a16:creationId xmlns:a16="http://schemas.microsoft.com/office/drawing/2014/main" id="{8157E8A5-C3FA-9F4B-927E-3575EF36A9E8}"/>
              </a:ext>
            </a:extLst>
          </p:cNvPr>
          <p:cNvSpPr txBox="1"/>
          <p:nvPr/>
        </p:nvSpPr>
        <p:spPr>
          <a:xfrm>
            <a:off x="1619672" y="0"/>
            <a:ext cx="6840760" cy="369332"/>
          </a:xfrm>
          <a:prstGeom prst="rect">
            <a:avLst/>
          </a:prstGeom>
          <a:noFill/>
        </p:spPr>
        <p:txBody>
          <a:bodyPr wrap="square" rtlCol="0">
            <a:spAutoFit/>
          </a:bodyPr>
          <a:lstStyle/>
          <a:p>
            <a:endParaRPr lang="de-DE" dirty="0"/>
          </a:p>
        </p:txBody>
      </p:sp>
      <p:pic>
        <p:nvPicPr>
          <p:cNvPr id="9" name="Grafik 8" descr="Ein Bild, das Person, drinnen, mithilfe von enthält.&#10;&#10;Automatisch generierte Beschreibung">
            <a:extLst>
              <a:ext uri="{FF2B5EF4-FFF2-40B4-BE49-F238E27FC236}">
                <a16:creationId xmlns:a16="http://schemas.microsoft.com/office/drawing/2014/main" id="{79F2645D-6E34-0046-8CB6-57AB6AAEF21B}"/>
              </a:ext>
            </a:extLst>
          </p:cNvPr>
          <p:cNvPicPr>
            <a:picLocks noChangeAspect="1"/>
          </p:cNvPicPr>
          <p:nvPr/>
        </p:nvPicPr>
        <p:blipFill>
          <a:blip r:embed="rId3" cstate="print">
            <a:alphaModFix amt="32000"/>
            <a:extLst>
              <a:ext uri="{28A0092B-C50C-407E-A947-70E740481C1C}">
                <a14:useLocalDpi xmlns:a14="http://schemas.microsoft.com/office/drawing/2010/main" val="0"/>
              </a:ext>
            </a:extLst>
          </a:blip>
          <a:stretch>
            <a:fillRect/>
          </a:stretch>
        </p:blipFill>
        <p:spPr>
          <a:xfrm>
            <a:off x="0" y="123472"/>
            <a:ext cx="9100591" cy="5825808"/>
          </a:xfrm>
          <a:prstGeom prst="rect">
            <a:avLst/>
          </a:prstGeom>
        </p:spPr>
      </p:pic>
      <p:sp>
        <p:nvSpPr>
          <p:cNvPr id="3" name="Textfeld 2">
            <a:extLst>
              <a:ext uri="{FF2B5EF4-FFF2-40B4-BE49-F238E27FC236}">
                <a16:creationId xmlns:a16="http://schemas.microsoft.com/office/drawing/2014/main" id="{ECD3C5E8-E32D-0A4F-92B8-2783E871080C}"/>
              </a:ext>
            </a:extLst>
          </p:cNvPr>
          <p:cNvSpPr txBox="1"/>
          <p:nvPr/>
        </p:nvSpPr>
        <p:spPr>
          <a:xfrm>
            <a:off x="1100162" y="1500457"/>
            <a:ext cx="6984776" cy="2308324"/>
          </a:xfrm>
          <a:prstGeom prst="rect">
            <a:avLst/>
          </a:prstGeom>
          <a:noFill/>
        </p:spPr>
        <p:txBody>
          <a:bodyPr wrap="square" rtlCol="0">
            <a:spAutoFit/>
          </a:bodyPr>
          <a:lstStyle/>
          <a:p>
            <a:endParaRPr lang="de-DE" dirty="0">
              <a:cs typeface="Al Bayan Plain" pitchFamily="2" charset="-78"/>
            </a:endParaRPr>
          </a:p>
          <a:p>
            <a:pPr algn="ctr"/>
            <a:r>
              <a:rPr lang="de-DE" dirty="0">
                <a:latin typeface="Aptos Display" panose="020B0004020202020204" pitchFamily="34" charset="0"/>
                <a:cs typeface="Al Bayan Plain" pitchFamily="2" charset="-78"/>
              </a:rPr>
              <a:t>Das Hilfetelefon "Gewalt gegen Frauen" ist ein bundesweites Beratungsangebot für Frauen, die Gewalt erlebt haben oder noch erleben. Unter der Nummer </a:t>
            </a:r>
            <a:r>
              <a:rPr lang="de-DE" b="1" dirty="0">
                <a:solidFill>
                  <a:srgbClr val="7030A0"/>
                </a:solidFill>
                <a:latin typeface="Aptos Display" panose="020B0004020202020204" pitchFamily="34" charset="0"/>
                <a:cs typeface="AL BAYAN PLAIN" pitchFamily="2" charset="-78"/>
              </a:rPr>
              <a:t>116 016 </a:t>
            </a:r>
            <a:r>
              <a:rPr lang="de-DE" dirty="0">
                <a:latin typeface="Aptos Display" panose="020B0004020202020204" pitchFamily="34" charset="0"/>
                <a:cs typeface="Al Bayan Plain" pitchFamily="2" charset="-78"/>
              </a:rPr>
              <a:t>und via Online-Beratung unterstützen wir Betroffene aller Nationalitäten, mit und ohne Behinderung – </a:t>
            </a:r>
            <a:r>
              <a:rPr lang="de-DE" b="1" dirty="0">
                <a:solidFill>
                  <a:srgbClr val="7030A0"/>
                </a:solidFill>
                <a:latin typeface="Aptos Display" panose="020B0004020202020204" pitchFamily="34" charset="0"/>
                <a:cs typeface="AL BAYAN PLAIN" pitchFamily="2" charset="-78"/>
              </a:rPr>
              <a:t>365 Tage </a:t>
            </a:r>
            <a:r>
              <a:rPr lang="de-DE" dirty="0">
                <a:latin typeface="Aptos Display" panose="020B0004020202020204" pitchFamily="34" charset="0"/>
                <a:cs typeface="Al Bayan Plain" pitchFamily="2" charset="-78"/>
              </a:rPr>
              <a:t>im Jahr, rund um die Uhr. Auch Angehörige, Freundinnen und Freunde sowie Fachkräfte beraten wir anonym und kostenfrei. </a:t>
            </a:r>
            <a:r>
              <a:rPr lang="de-DE" dirty="0">
                <a:solidFill>
                  <a:srgbClr val="7030A0"/>
                </a:solidFill>
                <a:latin typeface="Aptos Display" panose="020B0004020202020204" pitchFamily="34" charset="0"/>
                <a:cs typeface="Al Bayan Plain" pitchFamily="2" charset="-78"/>
                <a:hlinkClick r:id="rId4">
                  <a:extLst>
                    <a:ext uri="{A12FA001-AC4F-418D-AE19-62706E023703}">
                      <ahyp:hlinkClr xmlns:ahyp="http://schemas.microsoft.com/office/drawing/2018/hyperlinkcolor" val="tx"/>
                    </a:ext>
                  </a:extLst>
                </a:hlinkClick>
              </a:rPr>
              <a:t>https://</a:t>
            </a:r>
            <a:r>
              <a:rPr lang="de-DE" dirty="0" err="1">
                <a:solidFill>
                  <a:srgbClr val="7030A0"/>
                </a:solidFill>
                <a:latin typeface="Aptos Display" panose="020B0004020202020204" pitchFamily="34" charset="0"/>
                <a:cs typeface="Al Bayan Plain" pitchFamily="2" charset="-78"/>
                <a:hlinkClick r:id="rId4">
                  <a:extLst>
                    <a:ext uri="{A12FA001-AC4F-418D-AE19-62706E023703}">
                      <ahyp:hlinkClr xmlns:ahyp="http://schemas.microsoft.com/office/drawing/2018/hyperlinkcolor" val="tx"/>
                    </a:ext>
                  </a:extLst>
                </a:hlinkClick>
              </a:rPr>
              <a:t>www.hilfetelefon.de</a:t>
            </a:r>
            <a:r>
              <a:rPr lang="de-DE" dirty="0">
                <a:solidFill>
                  <a:srgbClr val="7030A0"/>
                </a:solidFill>
                <a:latin typeface="Aptos Display" panose="020B0004020202020204" pitchFamily="34" charset="0"/>
                <a:cs typeface="Al Bayan Plain" pitchFamily="2" charset="-78"/>
                <a:hlinkClick r:id="rId4">
                  <a:extLst>
                    <a:ext uri="{A12FA001-AC4F-418D-AE19-62706E023703}">
                      <ahyp:hlinkClr xmlns:ahyp="http://schemas.microsoft.com/office/drawing/2018/hyperlinkcolor" val="tx"/>
                    </a:ext>
                  </a:extLst>
                </a:hlinkClick>
              </a:rPr>
              <a:t>/</a:t>
            </a:r>
            <a:endParaRPr lang="de-DE" dirty="0">
              <a:solidFill>
                <a:srgbClr val="7030A0"/>
              </a:solidFill>
              <a:latin typeface="Aptos Display" panose="020B0004020202020204" pitchFamily="34" charset="0"/>
              <a:cs typeface="Al Bayan Plain" pitchFamily="2" charset="-78"/>
            </a:endParaRPr>
          </a:p>
        </p:txBody>
      </p:sp>
      <p:sp>
        <p:nvSpPr>
          <p:cNvPr id="5" name="Textfeld 4">
            <a:extLst>
              <a:ext uri="{FF2B5EF4-FFF2-40B4-BE49-F238E27FC236}">
                <a16:creationId xmlns:a16="http://schemas.microsoft.com/office/drawing/2014/main" id="{DA5CCB9A-8A53-EA4B-9341-0F508782E3B3}"/>
              </a:ext>
            </a:extLst>
          </p:cNvPr>
          <p:cNvSpPr txBox="1"/>
          <p:nvPr/>
        </p:nvSpPr>
        <p:spPr>
          <a:xfrm>
            <a:off x="587081" y="363042"/>
            <a:ext cx="8010939" cy="1015663"/>
          </a:xfrm>
          <a:prstGeom prst="rect">
            <a:avLst/>
          </a:prstGeom>
          <a:noFill/>
        </p:spPr>
        <p:txBody>
          <a:bodyPr wrap="square" rtlCol="0">
            <a:spAutoFit/>
          </a:bodyPr>
          <a:lstStyle/>
          <a:p>
            <a:pPr algn="ctr"/>
            <a:r>
              <a:rPr lang="de-DE" sz="2000" u="sng" dirty="0">
                <a:solidFill>
                  <a:srgbClr val="7030A0"/>
                </a:solidFill>
                <a:latin typeface="Aharoni" panose="02010803020104030203" pitchFamily="2" charset="-79"/>
                <a:cs typeface="Aharoni" panose="02010803020104030203" pitchFamily="2" charset="-79"/>
              </a:rPr>
              <a:t>Zu Beginn des Vortrages gibt es eine TRIGGERWARNUNG.</a:t>
            </a:r>
          </a:p>
          <a:p>
            <a:pPr algn="ctr"/>
            <a:r>
              <a:rPr lang="de-DE" sz="2000" u="sng" dirty="0">
                <a:solidFill>
                  <a:srgbClr val="7030A0"/>
                </a:solidFill>
                <a:latin typeface="Aharoni" panose="02010803020104030203" pitchFamily="2" charset="-79"/>
                <a:cs typeface="Aharoni" panose="02010803020104030203" pitchFamily="2" charset="-79"/>
              </a:rPr>
              <a:t> Wir werden heute über Gewalt im sozialen Nahraum sprechen. Für den Fall, dass jemand von euch von dem Thema betroffen ist:</a:t>
            </a:r>
          </a:p>
        </p:txBody>
      </p:sp>
      <p:pic>
        <p:nvPicPr>
          <p:cNvPr id="8" name="Grafik 7" descr="Ein Bild, das Text, Schrift, Screenshot, Grafiken enthält.&#10;&#10;Automatisch generierte Beschreibung">
            <a:extLst>
              <a:ext uri="{FF2B5EF4-FFF2-40B4-BE49-F238E27FC236}">
                <a16:creationId xmlns:a16="http://schemas.microsoft.com/office/drawing/2014/main" id="{23E5BFED-E246-CA9F-954B-071EBBEA34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1258" y="4102381"/>
            <a:ext cx="4221483" cy="1846899"/>
          </a:xfrm>
          <a:prstGeom prst="rect">
            <a:avLst/>
          </a:prstGeom>
        </p:spPr>
      </p:pic>
    </p:spTree>
    <p:extLst>
      <p:ext uri="{BB962C8B-B14F-4D97-AF65-F5344CB8AC3E}">
        <p14:creationId xmlns:p14="http://schemas.microsoft.com/office/powerpoint/2010/main" val="3241498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PowerPoint Hintergrund_Text.png"/>
          <p:cNvPicPr>
            <a:picLocks noChangeAspect="1"/>
          </p:cNvPicPr>
          <p:nvPr/>
        </p:nvPicPr>
        <p:blipFill>
          <a:blip r:embed="rId2" cstate="print"/>
          <a:stretch>
            <a:fillRect/>
          </a:stretch>
        </p:blipFill>
        <p:spPr>
          <a:xfrm>
            <a:off x="-15141" y="0"/>
            <a:ext cx="9144000" cy="6858000"/>
          </a:xfrm>
          <a:prstGeom prst="rect">
            <a:avLst/>
          </a:prstGeom>
        </p:spPr>
      </p:pic>
      <p:pic>
        <p:nvPicPr>
          <p:cNvPr id="12" name="Grafik 11" descr="Ein Bild, das Fraktalkunst, Licht, Kunst enthält.&#10;&#10;Automatisch generierte Beschreibung">
            <a:extLst>
              <a:ext uri="{FF2B5EF4-FFF2-40B4-BE49-F238E27FC236}">
                <a16:creationId xmlns:a16="http://schemas.microsoft.com/office/drawing/2014/main" id="{02523B37-9BFE-93C5-A810-B1A173570F9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1244492" y="-1035496"/>
            <a:ext cx="6624734" cy="8928992"/>
          </a:xfrm>
          <a:prstGeom prst="rect">
            <a:avLst/>
          </a:prstGeom>
        </p:spPr>
      </p:pic>
      <p:sp>
        <p:nvSpPr>
          <p:cNvPr id="3" name="Textfeld 2">
            <a:extLst>
              <a:ext uri="{FF2B5EF4-FFF2-40B4-BE49-F238E27FC236}">
                <a16:creationId xmlns:a16="http://schemas.microsoft.com/office/drawing/2014/main" id="{EDAFD65E-59E5-1945-837B-AB1037101076}"/>
              </a:ext>
            </a:extLst>
          </p:cNvPr>
          <p:cNvSpPr txBox="1"/>
          <p:nvPr/>
        </p:nvSpPr>
        <p:spPr>
          <a:xfrm>
            <a:off x="94777" y="190629"/>
            <a:ext cx="8928992" cy="707886"/>
          </a:xfrm>
          <a:prstGeom prst="rect">
            <a:avLst/>
          </a:prstGeom>
          <a:noFill/>
        </p:spPr>
        <p:txBody>
          <a:bodyPr wrap="square" rtlCol="0">
            <a:spAutoFit/>
          </a:bodyPr>
          <a:lstStyle/>
          <a:p>
            <a:pPr algn="ctr"/>
            <a:r>
              <a:rPr lang="de-DE" sz="2000" b="1" dirty="0">
                <a:solidFill>
                  <a:srgbClr val="7030A0"/>
                </a:solidFill>
                <a:effectLst/>
                <a:latin typeface="Aharoni" panose="02010803020104030203" pitchFamily="2" charset="-79"/>
                <a:ea typeface="Calibri" panose="020F0502020204030204" pitchFamily="34" charset="0"/>
                <a:cs typeface="Aharoni" panose="02010803020104030203" pitchFamily="2" charset="-79"/>
              </a:rPr>
              <a:t>Gewalt gegen Frauen* und Mädchen* ist eines der drängendsten Probleme unserer Zeit</a:t>
            </a:r>
            <a:endParaRPr lang="de-DE" sz="2000" b="1" dirty="0">
              <a:solidFill>
                <a:srgbClr val="7030A0"/>
              </a:solidFill>
              <a:latin typeface="Aharoni" panose="02010803020104030203" pitchFamily="2" charset="-79"/>
              <a:cs typeface="Aharoni" panose="02010803020104030203" pitchFamily="2" charset="-79"/>
            </a:endParaRPr>
          </a:p>
        </p:txBody>
      </p:sp>
      <p:pic>
        <p:nvPicPr>
          <p:cNvPr id="8" name="Grafik 7" descr="Ein Bild, das Text, Kleidung, Screenshot, Helm enthält.&#10;&#10;Automatisch generierte Beschreibung">
            <a:extLst>
              <a:ext uri="{FF2B5EF4-FFF2-40B4-BE49-F238E27FC236}">
                <a16:creationId xmlns:a16="http://schemas.microsoft.com/office/drawing/2014/main" id="{E6128272-08D6-1CC2-34EA-B2A61C4D94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1711" y="972510"/>
            <a:ext cx="5220578" cy="2931961"/>
          </a:xfrm>
          <a:prstGeom prst="rect">
            <a:avLst/>
          </a:prstGeom>
        </p:spPr>
      </p:pic>
      <p:pic>
        <p:nvPicPr>
          <p:cNvPr id="10" name="Grafik 9" descr="Ein Bild, das Text, Screenshot enthält.&#10;&#10;Automatisch generierte Beschreibung">
            <a:extLst>
              <a:ext uri="{FF2B5EF4-FFF2-40B4-BE49-F238E27FC236}">
                <a16:creationId xmlns:a16="http://schemas.microsoft.com/office/drawing/2014/main" id="{CB318DC3-CDEB-EA89-356B-4A6E8D0E9A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2181" y="3793836"/>
            <a:ext cx="2717674" cy="2731505"/>
          </a:xfrm>
          <a:prstGeom prst="rect">
            <a:avLst/>
          </a:prstGeom>
        </p:spPr>
      </p:pic>
      <p:pic>
        <p:nvPicPr>
          <p:cNvPr id="14" name="Grafik 13" descr="Ein Bild, das Text, Screenshot, Schrift, Logo enthält.&#10;&#10;Automatisch generierte Beschreibung">
            <a:extLst>
              <a:ext uri="{FF2B5EF4-FFF2-40B4-BE49-F238E27FC236}">
                <a16:creationId xmlns:a16="http://schemas.microsoft.com/office/drawing/2014/main" id="{7C52A870-1742-EF4C-D970-5164B135D1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7047" y="3173116"/>
            <a:ext cx="3224290" cy="271237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PowerPoint Hintergrund_Text.png"/>
          <p:cNvPicPr>
            <a:picLocks noChangeAspect="1"/>
          </p:cNvPicPr>
          <p:nvPr/>
        </p:nvPicPr>
        <p:blipFill>
          <a:blip r:embed="rId2" cstate="print"/>
          <a:stretch>
            <a:fillRect/>
          </a:stretch>
        </p:blipFill>
        <p:spPr>
          <a:xfrm>
            <a:off x="2415" y="0"/>
            <a:ext cx="9144000" cy="6858000"/>
          </a:xfrm>
          <a:prstGeom prst="rect">
            <a:avLst/>
          </a:prstGeom>
        </p:spPr>
      </p:pic>
      <p:sp>
        <p:nvSpPr>
          <p:cNvPr id="2" name="Textfeld 1">
            <a:extLst>
              <a:ext uri="{FF2B5EF4-FFF2-40B4-BE49-F238E27FC236}">
                <a16:creationId xmlns:a16="http://schemas.microsoft.com/office/drawing/2014/main" id="{8157E8A5-C3FA-9F4B-927E-3575EF36A9E8}"/>
              </a:ext>
            </a:extLst>
          </p:cNvPr>
          <p:cNvSpPr txBox="1"/>
          <p:nvPr/>
        </p:nvSpPr>
        <p:spPr>
          <a:xfrm>
            <a:off x="1619672" y="0"/>
            <a:ext cx="6840760" cy="369332"/>
          </a:xfrm>
          <a:prstGeom prst="rect">
            <a:avLst/>
          </a:prstGeom>
          <a:noFill/>
        </p:spPr>
        <p:txBody>
          <a:bodyPr wrap="square" rtlCol="0">
            <a:spAutoFit/>
          </a:bodyPr>
          <a:lstStyle/>
          <a:p>
            <a:endParaRPr lang="de-DE" dirty="0"/>
          </a:p>
        </p:txBody>
      </p:sp>
      <p:pic>
        <p:nvPicPr>
          <p:cNvPr id="6" name="Grafik 5" descr="Ein Bild, das Im Haus, Schwarzweiß, Zimmer, Wand enthält.&#10;&#10;Automatisch generierte Beschreibung">
            <a:extLst>
              <a:ext uri="{FF2B5EF4-FFF2-40B4-BE49-F238E27FC236}">
                <a16:creationId xmlns:a16="http://schemas.microsoft.com/office/drawing/2014/main" id="{1FAF303A-5A5F-D7A8-2A57-02268EFF209F}"/>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07504" y="137365"/>
            <a:ext cx="8928992" cy="6741368"/>
          </a:xfrm>
          <a:prstGeom prst="rect">
            <a:avLst/>
          </a:prstGeom>
        </p:spPr>
      </p:pic>
      <p:sp>
        <p:nvSpPr>
          <p:cNvPr id="7" name="Textfeld 6">
            <a:extLst>
              <a:ext uri="{FF2B5EF4-FFF2-40B4-BE49-F238E27FC236}">
                <a16:creationId xmlns:a16="http://schemas.microsoft.com/office/drawing/2014/main" id="{E5E49E2C-18AC-D147-BE34-9FE161D57488}"/>
              </a:ext>
            </a:extLst>
          </p:cNvPr>
          <p:cNvSpPr txBox="1"/>
          <p:nvPr/>
        </p:nvSpPr>
        <p:spPr>
          <a:xfrm>
            <a:off x="-1184218" y="0"/>
            <a:ext cx="6768752" cy="923330"/>
          </a:xfrm>
          <a:prstGeom prst="rect">
            <a:avLst/>
          </a:prstGeom>
          <a:noFill/>
        </p:spPr>
        <p:txBody>
          <a:bodyPr wrap="square" rtlCol="0">
            <a:spAutoFit/>
          </a:bodyPr>
          <a:lstStyle/>
          <a:p>
            <a:pPr algn="ctr"/>
            <a:br>
              <a:rPr lang="de-DE" sz="1600" u="sng" dirty="0">
                <a:solidFill>
                  <a:srgbClr val="7030A0"/>
                </a:solidFill>
                <a:latin typeface="Chalkduster" panose="03050602040202020205" pitchFamily="66" charset="77"/>
              </a:rPr>
            </a:br>
            <a:r>
              <a:rPr lang="de-DE" sz="2400" b="1" dirty="0">
                <a:solidFill>
                  <a:srgbClr val="9437FF"/>
                </a:solidFill>
                <a:effectLst/>
                <a:latin typeface="Arial" panose="020B0604020202020204" pitchFamily="34" charset="0"/>
                <a:cs typeface="Arial" panose="020B0604020202020204" pitchFamily="34" charset="0"/>
              </a:rPr>
              <a:t>Was ist häusliche Gewalt?</a:t>
            </a:r>
          </a:p>
          <a:p>
            <a:pPr algn="ctr"/>
            <a:endParaRPr lang="de-DE" sz="1400" dirty="0">
              <a:solidFill>
                <a:srgbClr val="7030A0"/>
              </a:solidFill>
              <a:latin typeface="Chalkduster" panose="03050602040202020205" pitchFamily="66" charset="77"/>
            </a:endParaRPr>
          </a:p>
        </p:txBody>
      </p:sp>
      <p:sp>
        <p:nvSpPr>
          <p:cNvPr id="8" name="Textfeld 7">
            <a:extLst>
              <a:ext uri="{FF2B5EF4-FFF2-40B4-BE49-F238E27FC236}">
                <a16:creationId xmlns:a16="http://schemas.microsoft.com/office/drawing/2014/main" id="{EC87AAE4-9063-FDD6-12C7-CF6A66691490}"/>
              </a:ext>
            </a:extLst>
          </p:cNvPr>
          <p:cNvSpPr txBox="1"/>
          <p:nvPr/>
        </p:nvSpPr>
        <p:spPr>
          <a:xfrm>
            <a:off x="251520" y="649286"/>
            <a:ext cx="8208912" cy="6124754"/>
          </a:xfrm>
          <a:prstGeom prst="rect">
            <a:avLst/>
          </a:prstGeom>
          <a:noFill/>
        </p:spPr>
        <p:txBody>
          <a:bodyPr wrap="square" rtlCol="0">
            <a:spAutoFit/>
          </a:bodyPr>
          <a:lstStyle/>
          <a:p>
            <a:pPr fontAlgn="base"/>
            <a:r>
              <a:rPr lang="de-DE" sz="1400" dirty="0">
                <a:latin typeface="Arial" panose="020B0604020202020204" pitchFamily="34" charset="0"/>
                <a:cs typeface="Arial" panose="020B0604020202020204" pitchFamily="34" charset="0"/>
              </a:rPr>
              <a:t>Häusliche Gewalt bezeichnet Gewalt in engen persönlichen Beziehungen, vor allem in Partnerschaften und Familie.  Sie umfasst alle Handlungen körperlicher, psychischer, sexueller und ökonomischer, sowie digitaler Gewalt. Kinder, die in diesen gewaltbelasteten Beziehungen leben, sind hochgradig mitbetroffen. </a:t>
            </a:r>
          </a:p>
          <a:p>
            <a:pPr fontAlgn="base"/>
            <a:endParaRPr lang="de-DE" sz="1400" dirty="0">
              <a:latin typeface="Arial" panose="020B0604020202020204" pitchFamily="34" charset="0"/>
              <a:cs typeface="Arial" panose="020B0604020202020204" pitchFamily="34" charset="0"/>
            </a:endParaRPr>
          </a:p>
          <a:p>
            <a:pPr fontAlgn="base"/>
            <a:r>
              <a:rPr lang="de-DE" sz="1400" dirty="0">
                <a:latin typeface="Arial" panose="020B0604020202020204" pitchFamily="34" charset="0"/>
                <a:cs typeface="Arial" panose="020B0604020202020204" pitchFamily="34" charset="0"/>
              </a:rPr>
              <a:t>Häusliche Gewalt wird durch Ehepartner*innen, Lebenspartner*innen oder andere Familienangehörige ausgeübt und kommt auch in gleichgeschlechtlichen Beziehungen vor. </a:t>
            </a:r>
          </a:p>
          <a:p>
            <a:pPr fontAlgn="base"/>
            <a:endParaRPr lang="de-DE" sz="1400" dirty="0">
              <a:latin typeface="Arial" panose="020B0604020202020204" pitchFamily="34" charset="0"/>
              <a:cs typeface="Arial" panose="020B0604020202020204" pitchFamily="34" charset="0"/>
            </a:endParaRPr>
          </a:p>
          <a:p>
            <a:pPr fontAlgn="base"/>
            <a:r>
              <a:rPr lang="de-DE" sz="1400" dirty="0">
                <a:latin typeface="Arial" panose="020B0604020202020204" pitchFamily="34" charset="0"/>
                <a:cs typeface="Arial" panose="020B0604020202020204" pitchFamily="34" charset="0"/>
              </a:rPr>
              <a:t>In den meisten Fällen geht häusliche Gewalt von Männern* aus, davon betroffen sind ganz überwiegend Frauen*. </a:t>
            </a:r>
          </a:p>
          <a:p>
            <a:pPr fontAlgn="base"/>
            <a:endParaRPr lang="de-DE" sz="1400" dirty="0">
              <a:latin typeface="Arial" panose="020B0604020202020204" pitchFamily="34" charset="0"/>
              <a:cs typeface="Arial" panose="020B0604020202020204" pitchFamily="34" charset="0"/>
            </a:endParaRPr>
          </a:p>
          <a:p>
            <a:pPr fontAlgn="base"/>
            <a:r>
              <a:rPr lang="de-DE" sz="1400" dirty="0">
                <a:latin typeface="Arial" panose="020B0604020202020204" pitchFamily="34" charset="0"/>
                <a:cs typeface="Arial" panose="020B0604020202020204" pitchFamily="34" charset="0"/>
              </a:rPr>
              <a:t>Aber auch Frauen* üben Gewalt in engen sozialen Beziehungen aus, und auch Männer* können Opfer häuslicher Gewalt werden. In Deutschland gibt es keine einheitliche Definition häuslicher Gewalt. </a:t>
            </a:r>
          </a:p>
          <a:p>
            <a:pPr fontAlgn="base"/>
            <a:endParaRPr lang="de-DE" sz="1400" dirty="0">
              <a:latin typeface="Arial" panose="020B0604020202020204" pitchFamily="34" charset="0"/>
              <a:cs typeface="Arial" panose="020B0604020202020204" pitchFamily="34" charset="0"/>
            </a:endParaRPr>
          </a:p>
          <a:p>
            <a:pPr fontAlgn="base"/>
            <a:r>
              <a:rPr lang="de-DE" sz="1400" dirty="0">
                <a:latin typeface="Arial" panose="020B0604020202020204" pitchFamily="34" charset="0"/>
                <a:cs typeface="Arial" panose="020B0604020202020204" pitchFamily="34" charset="0"/>
              </a:rPr>
              <a:t>Der Begriff hat sich in vielen Arbeitsfeldern etabliert, etwa bei den Hilfen für gewaltbetroffene Frauen, bei Polizei, Justiz und Jugendhilfe. Allerdings wird der Begriff unterschiedlich weit gefasst: Teils schließt er Gewalt durch enge Bezugspersonen gegen Kinder ein, teils wird ausschließlich Partnergewalt darunter verstanden.</a:t>
            </a:r>
          </a:p>
          <a:p>
            <a:pPr fontAlgn="base"/>
            <a:r>
              <a:rPr lang="de-DE" sz="1400" dirty="0">
                <a:latin typeface="Arial" panose="020B0604020202020204" pitchFamily="34" charset="0"/>
                <a:cs typeface="Arial" panose="020B0604020202020204" pitchFamily="34" charset="0"/>
              </a:rPr>
              <a:t> </a:t>
            </a:r>
          </a:p>
          <a:p>
            <a:pPr fontAlgn="base"/>
            <a:r>
              <a:rPr lang="de-DE" sz="1400" dirty="0">
                <a:latin typeface="Arial" panose="020B0604020202020204" pitchFamily="34" charset="0"/>
                <a:cs typeface="Arial" panose="020B0604020202020204" pitchFamily="34" charset="0"/>
              </a:rPr>
              <a:t>Aktuelle Fachdiskussionen beziehen auch andere Lebensräume und Beziehungen ein. Berücksichtigt wird darin unter anderem, dass Menschen in Einrichtungen für behinderte Menschen oder in Pflegeeinrichtungen Gewalt erfahren, zum Beispiel durch </a:t>
            </a:r>
            <a:r>
              <a:rPr lang="de-DE" sz="1400" dirty="0" err="1">
                <a:latin typeface="Arial" panose="020B0604020202020204" pitchFamily="34" charset="0"/>
                <a:cs typeface="Arial" panose="020B0604020202020204" pitchFamily="34" charset="0"/>
              </a:rPr>
              <a:t>Mitbewohner_innen</a:t>
            </a:r>
            <a:r>
              <a:rPr lang="de-DE" sz="1400" dirty="0">
                <a:latin typeface="Arial" panose="020B0604020202020204" pitchFamily="34" charset="0"/>
                <a:cs typeface="Arial" panose="020B0604020202020204" pitchFamily="34" charset="0"/>
              </a:rPr>
              <a:t> oder </a:t>
            </a:r>
            <a:r>
              <a:rPr lang="de-DE" sz="1400" dirty="0" err="1">
                <a:latin typeface="Arial" panose="020B0604020202020204" pitchFamily="34" charset="0"/>
                <a:cs typeface="Arial" panose="020B0604020202020204" pitchFamily="34" charset="0"/>
              </a:rPr>
              <a:t>Mitarbeiter_innen</a:t>
            </a:r>
            <a:r>
              <a:rPr lang="de-DE" sz="1400" dirty="0">
                <a:latin typeface="Arial" panose="020B0604020202020204" pitchFamily="34" charset="0"/>
                <a:cs typeface="Arial" panose="020B0604020202020204" pitchFamily="34" charset="0"/>
              </a:rPr>
              <a:t>. Hier hat sich der Begriff „Gewalt im sozialen Nahraum“ durchgesetzt.</a:t>
            </a:r>
          </a:p>
          <a:p>
            <a:pPr fontAlgn="base"/>
            <a:r>
              <a:rPr lang="de-DE" sz="1400" dirty="0">
                <a:latin typeface="Arial" panose="020B0604020202020204" pitchFamily="34" charset="0"/>
                <a:cs typeface="Arial" panose="020B0604020202020204" pitchFamily="34" charset="0"/>
              </a:rPr>
              <a:t> </a:t>
            </a:r>
          </a:p>
          <a:p>
            <a:r>
              <a:rPr lang="de-DE" sz="1400" dirty="0">
                <a:latin typeface="Arial" panose="020B0604020202020204" pitchFamily="34" charset="0"/>
                <a:cs typeface="Arial" panose="020B0604020202020204" pitchFamily="34" charset="0"/>
              </a:rPr>
              <a:t>Die Gewalthandlungen sind selten Einzelereignisse, sondern Teil sich wiederholender systematischer Misshandlungen mit dem Ziel, Macht und Kontrolle auszuüben. </a:t>
            </a:r>
          </a:p>
        </p:txBody>
      </p:sp>
    </p:spTree>
    <p:extLst>
      <p:ext uri="{BB962C8B-B14F-4D97-AF65-F5344CB8AC3E}">
        <p14:creationId xmlns:p14="http://schemas.microsoft.com/office/powerpoint/2010/main" val="24110376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7"/>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PowerPoint Hintergrund_Text.png"/>
          <p:cNvPicPr>
            <a:picLocks noChangeAspect="1"/>
          </p:cNvPicPr>
          <p:nvPr/>
        </p:nvPicPr>
        <p:blipFill>
          <a:blip r:embed="rId3" cstate="print"/>
          <a:stretch>
            <a:fillRect/>
          </a:stretch>
        </p:blipFill>
        <p:spPr>
          <a:xfrm>
            <a:off x="0" y="0"/>
            <a:ext cx="9144000" cy="6858000"/>
          </a:xfrm>
          <a:prstGeom prst="rect">
            <a:avLst/>
          </a:prstGeom>
        </p:spPr>
      </p:pic>
      <p:pic>
        <p:nvPicPr>
          <p:cNvPr id="6" name="Grafik 5" descr="Ein Bild, das Kleidung, Person, Mädchen, Jacke enthält.&#10;&#10;Automatisch generierte Beschreibung">
            <a:extLst>
              <a:ext uri="{FF2B5EF4-FFF2-40B4-BE49-F238E27FC236}">
                <a16:creationId xmlns:a16="http://schemas.microsoft.com/office/drawing/2014/main" id="{B5CCDB29-AC3B-69FB-3C34-B69C8C8EFE45}"/>
              </a:ext>
            </a:extLst>
          </p:cNvPr>
          <p:cNvPicPr>
            <a:picLocks noChangeAspect="1"/>
          </p:cNvPicPr>
          <p:nvPr/>
        </p:nvPicPr>
        <p:blipFill>
          <a:blip r:embed="rId4" cstate="print">
            <a:alphaModFix amt="20000"/>
            <a:extLst>
              <a:ext uri="{28A0092B-C50C-407E-A947-70E740481C1C}">
                <a14:useLocalDpi xmlns:a14="http://schemas.microsoft.com/office/drawing/2010/main" val="0"/>
              </a:ext>
            </a:extLst>
          </a:blip>
          <a:stretch>
            <a:fillRect/>
          </a:stretch>
        </p:blipFill>
        <p:spPr>
          <a:xfrm>
            <a:off x="95312" y="127333"/>
            <a:ext cx="8957762" cy="6723468"/>
          </a:xfrm>
          <a:prstGeom prst="rect">
            <a:avLst/>
          </a:prstGeom>
        </p:spPr>
      </p:pic>
      <p:sp>
        <p:nvSpPr>
          <p:cNvPr id="3" name="Textfeld 2">
            <a:extLst>
              <a:ext uri="{FF2B5EF4-FFF2-40B4-BE49-F238E27FC236}">
                <a16:creationId xmlns:a16="http://schemas.microsoft.com/office/drawing/2014/main" id="{EDAFD65E-59E5-1945-837B-AB1037101076}"/>
              </a:ext>
            </a:extLst>
          </p:cNvPr>
          <p:cNvSpPr txBox="1"/>
          <p:nvPr/>
        </p:nvSpPr>
        <p:spPr>
          <a:xfrm>
            <a:off x="-540568" y="285700"/>
            <a:ext cx="6768752" cy="461665"/>
          </a:xfrm>
          <a:prstGeom prst="rect">
            <a:avLst/>
          </a:prstGeom>
          <a:noFill/>
        </p:spPr>
        <p:txBody>
          <a:bodyPr wrap="square" rtlCol="0">
            <a:spAutoFit/>
          </a:bodyPr>
          <a:lstStyle/>
          <a:p>
            <a:pPr algn="ctr"/>
            <a:r>
              <a:rPr lang="de-DE" sz="2400" b="1" dirty="0">
                <a:solidFill>
                  <a:srgbClr val="7030A0"/>
                </a:solidFill>
                <a:latin typeface="Arial" panose="020B0604020202020204" pitchFamily="34" charset="0"/>
                <a:cs typeface="Arial" panose="020B0604020202020204" pitchFamily="34" charset="0"/>
              </a:rPr>
              <a:t>…das solltet du wissen </a:t>
            </a:r>
          </a:p>
        </p:txBody>
      </p:sp>
      <p:pic>
        <p:nvPicPr>
          <p:cNvPr id="9" name="Grafik 8" descr="Ein Bild, das Text, Schrift, Screenshot, Kreis enthält.&#10;&#10;Automatisch generierte Beschreibung">
            <a:extLst>
              <a:ext uri="{FF2B5EF4-FFF2-40B4-BE49-F238E27FC236}">
                <a16:creationId xmlns:a16="http://schemas.microsoft.com/office/drawing/2014/main" id="{DB220D71-F7B3-648C-8F5A-CF1F529C7E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1667" y="1795237"/>
            <a:ext cx="3912313" cy="3912313"/>
          </a:xfrm>
          <a:prstGeom prst="rect">
            <a:avLst/>
          </a:prstGeom>
        </p:spPr>
      </p:pic>
      <p:sp>
        <p:nvSpPr>
          <p:cNvPr id="10" name="Textfeld 9">
            <a:extLst>
              <a:ext uri="{FF2B5EF4-FFF2-40B4-BE49-F238E27FC236}">
                <a16:creationId xmlns:a16="http://schemas.microsoft.com/office/drawing/2014/main" id="{420158D9-1CC5-FB96-7B53-98D245EA2C44}"/>
              </a:ext>
            </a:extLst>
          </p:cNvPr>
          <p:cNvSpPr txBox="1"/>
          <p:nvPr/>
        </p:nvSpPr>
        <p:spPr>
          <a:xfrm>
            <a:off x="5220072" y="1532911"/>
            <a:ext cx="3312368" cy="3912313"/>
          </a:xfrm>
          <a:prstGeom prst="rect">
            <a:avLst/>
          </a:prstGeom>
          <a:noFill/>
        </p:spPr>
        <p:txBody>
          <a:bodyPr wrap="square" rtlCol="0">
            <a:spAutoFit/>
          </a:bodyPr>
          <a:lstStyle/>
          <a:p>
            <a:endParaRPr lang="de-DE" dirty="0"/>
          </a:p>
        </p:txBody>
      </p:sp>
      <p:sp>
        <p:nvSpPr>
          <p:cNvPr id="13" name="Textfeld 12">
            <a:extLst>
              <a:ext uri="{FF2B5EF4-FFF2-40B4-BE49-F238E27FC236}">
                <a16:creationId xmlns:a16="http://schemas.microsoft.com/office/drawing/2014/main" id="{7985FEF1-5E98-71AE-3D0B-C58FAC4FFC5F}"/>
              </a:ext>
            </a:extLst>
          </p:cNvPr>
          <p:cNvSpPr txBox="1"/>
          <p:nvPr/>
        </p:nvSpPr>
        <p:spPr>
          <a:xfrm>
            <a:off x="5148064" y="1795237"/>
            <a:ext cx="3528392" cy="3046988"/>
          </a:xfrm>
          <a:prstGeom prst="rect">
            <a:avLst/>
          </a:prstGeom>
          <a:noFill/>
        </p:spPr>
        <p:txBody>
          <a:bodyPr wrap="square" rtlCol="0">
            <a:spAutoFit/>
          </a:bodyPr>
          <a:lstStyle/>
          <a:p>
            <a:pPr algn="l"/>
            <a:r>
              <a:rPr lang="de-DE" sz="1200" b="1" i="0" dirty="0">
                <a:solidFill>
                  <a:srgbClr val="333333"/>
                </a:solidFill>
                <a:effectLst/>
                <a:latin typeface="Arial" panose="020B0604020202020204" pitchFamily="34" charset="0"/>
              </a:rPr>
              <a:t>Physische Gewalt</a:t>
            </a:r>
          </a:p>
          <a:p>
            <a:pPr algn="l">
              <a:buFont typeface="Arial" panose="020B0604020202020204" pitchFamily="34" charset="0"/>
              <a:buChar char="•"/>
            </a:pPr>
            <a:r>
              <a:rPr lang="de-DE" sz="1200" b="0" i="0" dirty="0">
                <a:solidFill>
                  <a:srgbClr val="333333"/>
                </a:solidFill>
                <a:effectLst/>
                <a:latin typeface="Arial" panose="020B0604020202020204" pitchFamily="34" charset="0"/>
              </a:rPr>
              <a:t>Androhung und/oder Anwendung körperlicher Gewalt, die einer Person körperlichen Schaden, Verletzungen oder Schmerzen zufügt</a:t>
            </a:r>
          </a:p>
          <a:p>
            <a:pPr algn="l">
              <a:buFont typeface="Arial" panose="020B0604020202020204" pitchFamily="34" charset="0"/>
              <a:buChar char="•"/>
            </a:pPr>
            <a:r>
              <a:rPr lang="de-DE" sz="1200" b="0" i="0" dirty="0" err="1">
                <a:solidFill>
                  <a:srgbClr val="333333"/>
                </a:solidFill>
                <a:effectLst/>
                <a:latin typeface="Arial" panose="020B0604020202020204" pitchFamily="34" charset="0"/>
              </a:rPr>
              <a:t>Täter:in</a:t>
            </a:r>
            <a:r>
              <a:rPr lang="de-DE" sz="1200" b="0" i="0" dirty="0">
                <a:solidFill>
                  <a:srgbClr val="333333"/>
                </a:solidFill>
                <a:effectLst/>
                <a:latin typeface="Arial" panose="020B0604020202020204" pitchFamily="34" charset="0"/>
              </a:rPr>
              <a:t>: Einzelperson oder eine Gruppe</a:t>
            </a:r>
          </a:p>
          <a:p>
            <a:pPr algn="l"/>
            <a:r>
              <a:rPr lang="de-DE" sz="1200" b="0" i="0" dirty="0">
                <a:solidFill>
                  <a:srgbClr val="333333"/>
                </a:solidFill>
                <a:effectLst/>
                <a:latin typeface="Arial" panose="020B0604020202020204" pitchFamily="34" charset="0"/>
              </a:rPr>
              <a:t>Einige Beispiele:</a:t>
            </a:r>
          </a:p>
          <a:p>
            <a:pPr algn="l">
              <a:buFont typeface="Arial" panose="020B0604020202020204" pitchFamily="34" charset="0"/>
              <a:buChar char="•"/>
            </a:pPr>
            <a:r>
              <a:rPr lang="de-DE" sz="1200" b="0" i="0" dirty="0">
                <a:solidFill>
                  <a:srgbClr val="333333"/>
                </a:solidFill>
                <a:effectLst/>
                <a:latin typeface="Arial" panose="020B0604020202020204" pitchFamily="34" charset="0"/>
              </a:rPr>
              <a:t>Schlagen, ohrfeigen, verbrennen, fesseln, schubsen, schütteln (Kleinkinder), würgen, treten, beißen, verstümmeln, töten oder die Verwendung von Gegenständen oder Waffen</a:t>
            </a:r>
          </a:p>
          <a:p>
            <a:pPr algn="l">
              <a:buFont typeface="Arial" panose="020B0604020202020204" pitchFamily="34" charset="0"/>
              <a:buChar char="•"/>
            </a:pPr>
            <a:r>
              <a:rPr lang="de-DE" sz="1200" b="0" i="0" dirty="0">
                <a:solidFill>
                  <a:srgbClr val="333333"/>
                </a:solidFill>
                <a:effectLst/>
                <a:latin typeface="Arial" panose="020B0604020202020204" pitchFamily="34" charset="0"/>
              </a:rPr>
              <a:t>Einsperren im Haus oder verhindern, dass das Haus verlassen werden kann</a:t>
            </a:r>
          </a:p>
          <a:p>
            <a:pPr algn="l">
              <a:buFont typeface="Arial" panose="020B0604020202020204" pitchFamily="34" charset="0"/>
              <a:buChar char="•"/>
            </a:pPr>
            <a:r>
              <a:rPr lang="de-DE" sz="1200" b="0" i="0" dirty="0">
                <a:solidFill>
                  <a:srgbClr val="333333"/>
                </a:solidFill>
                <a:effectLst/>
                <a:latin typeface="Arial" panose="020B0604020202020204" pitchFamily="34" charset="0"/>
              </a:rPr>
              <a:t>Betäubung mit verschreibungspflichtigen, pharmazeutischen oder illegalen Medikamenten</a:t>
            </a:r>
          </a:p>
          <a:p>
            <a:pPr algn="l">
              <a:buFont typeface="Arial" panose="020B0604020202020204" pitchFamily="34" charset="0"/>
              <a:buChar char="•"/>
            </a:pPr>
            <a:r>
              <a:rPr lang="de-DE" sz="1200" b="0" i="0" dirty="0">
                <a:solidFill>
                  <a:srgbClr val="333333"/>
                </a:solidFill>
                <a:effectLst/>
                <a:latin typeface="Arial" panose="020B0604020202020204" pitchFamily="34" charset="0"/>
              </a:rPr>
              <a:t>Vernachlässigung</a:t>
            </a:r>
          </a:p>
          <a:p>
            <a:endParaRPr lang="de-DE" sz="1200" dirty="0"/>
          </a:p>
        </p:txBody>
      </p:sp>
      <p:sp>
        <p:nvSpPr>
          <p:cNvPr id="11" name="Plus 10">
            <a:extLst>
              <a:ext uri="{FF2B5EF4-FFF2-40B4-BE49-F238E27FC236}">
                <a16:creationId xmlns:a16="http://schemas.microsoft.com/office/drawing/2014/main" id="{51F620FA-3042-F015-98A3-A184F82381FF}"/>
              </a:ext>
            </a:extLst>
          </p:cNvPr>
          <p:cNvSpPr/>
          <p:nvPr/>
        </p:nvSpPr>
        <p:spPr>
          <a:xfrm>
            <a:off x="2861808" y="2708920"/>
            <a:ext cx="252029" cy="216024"/>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a:extLst>
              <a:ext uri="{FF2B5EF4-FFF2-40B4-BE49-F238E27FC236}">
                <a16:creationId xmlns:a16="http://schemas.microsoft.com/office/drawing/2014/main" id="{983ADFA1-6EF1-45D7-4D48-77C920D14D72}"/>
              </a:ext>
            </a:extLst>
          </p:cNvPr>
          <p:cNvSpPr txBox="1"/>
          <p:nvPr/>
        </p:nvSpPr>
        <p:spPr>
          <a:xfrm>
            <a:off x="4943980" y="948136"/>
            <a:ext cx="3138409" cy="3344960"/>
          </a:xfrm>
          <a:prstGeom prst="rect">
            <a:avLst/>
          </a:prstGeom>
          <a:noFill/>
        </p:spPr>
        <p:txBody>
          <a:bodyPr wrap="square" rtlCol="0">
            <a:spAutoFit/>
          </a:bodyPr>
          <a:lstStyle/>
          <a:p>
            <a:endParaRPr lang="de-DE" dirty="0"/>
          </a:p>
        </p:txBody>
      </p:sp>
      <p:sp>
        <p:nvSpPr>
          <p:cNvPr id="14" name="Plus 13">
            <a:extLst>
              <a:ext uri="{FF2B5EF4-FFF2-40B4-BE49-F238E27FC236}">
                <a16:creationId xmlns:a16="http://schemas.microsoft.com/office/drawing/2014/main" id="{CEE81FD3-3DA6-45D4-9E22-80A2AB4E8780}"/>
              </a:ext>
            </a:extLst>
          </p:cNvPr>
          <p:cNvSpPr/>
          <p:nvPr/>
        </p:nvSpPr>
        <p:spPr>
          <a:xfrm>
            <a:off x="3849473" y="3019776"/>
            <a:ext cx="252029" cy="216024"/>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Textfeld 25">
            <a:extLst>
              <a:ext uri="{FF2B5EF4-FFF2-40B4-BE49-F238E27FC236}">
                <a16:creationId xmlns:a16="http://schemas.microsoft.com/office/drawing/2014/main" id="{AAC0424B-773B-03EC-D93D-6F783778E5D4}"/>
              </a:ext>
            </a:extLst>
          </p:cNvPr>
          <p:cNvSpPr txBox="1"/>
          <p:nvPr/>
        </p:nvSpPr>
        <p:spPr>
          <a:xfrm>
            <a:off x="5224376" y="1040468"/>
            <a:ext cx="2900754" cy="5078313"/>
          </a:xfrm>
          <a:prstGeom prst="rect">
            <a:avLst/>
          </a:prstGeom>
          <a:noFill/>
        </p:spPr>
        <p:txBody>
          <a:bodyPr wrap="square" rtlCol="0">
            <a:spAutoFit/>
          </a:bodyPr>
          <a:lstStyle/>
          <a:p>
            <a:pPr algn="l"/>
            <a:r>
              <a:rPr lang="de-DE" sz="1200" b="1" i="0" dirty="0">
                <a:solidFill>
                  <a:srgbClr val="333333"/>
                </a:solidFill>
                <a:effectLst/>
                <a:latin typeface="Arial" panose="020B0604020202020204" pitchFamily="34" charset="0"/>
              </a:rPr>
              <a:t>Sexualisierte Gewalt</a:t>
            </a:r>
          </a:p>
          <a:p>
            <a:pPr algn="l">
              <a:buFont typeface="Arial" panose="020B0604020202020204" pitchFamily="34" charset="0"/>
              <a:buChar char="•"/>
            </a:pPr>
            <a:r>
              <a:rPr lang="de-DE" sz="1200" b="0" i="0" dirty="0">
                <a:solidFill>
                  <a:srgbClr val="333333"/>
                </a:solidFill>
                <a:effectLst/>
                <a:latin typeface="Arial" panose="020B0604020202020204" pitchFamily="34" charset="0"/>
              </a:rPr>
              <a:t>Jegliche Art von sexueller Aktivität oder Handlung, die ohne Einwilligung stattfindet, unter Verwendung von Zwang oder die die von Gewalt betroffene Person aufgrund des Entwicklungsstandes/der psychischen Verfassung nicht versteht.</a:t>
            </a:r>
          </a:p>
          <a:p>
            <a:pPr algn="l">
              <a:buFont typeface="Arial" panose="020B0604020202020204" pitchFamily="34" charset="0"/>
              <a:buChar char="•"/>
            </a:pPr>
            <a:r>
              <a:rPr lang="de-DE" sz="1200" b="0" i="0" dirty="0" err="1">
                <a:solidFill>
                  <a:srgbClr val="333333"/>
                </a:solidFill>
                <a:effectLst/>
                <a:latin typeface="Arial" panose="020B0604020202020204" pitchFamily="34" charset="0"/>
              </a:rPr>
              <a:t>Täter:in</a:t>
            </a:r>
            <a:r>
              <a:rPr lang="de-DE" sz="1200" b="0" i="0" dirty="0">
                <a:solidFill>
                  <a:srgbClr val="333333"/>
                </a:solidFill>
                <a:effectLst/>
                <a:latin typeface="Arial" panose="020B0604020202020204" pitchFamily="34" charset="0"/>
              </a:rPr>
              <a:t>: unabhängig von der Beziehung zu den von Gewalt Betroffenen, in jedem Umfeld</a:t>
            </a:r>
          </a:p>
          <a:p>
            <a:pPr algn="l"/>
            <a:r>
              <a:rPr lang="de-DE" sz="1200" b="0" i="0" dirty="0">
                <a:solidFill>
                  <a:srgbClr val="333333"/>
                </a:solidFill>
                <a:effectLst/>
                <a:latin typeface="Arial" panose="020B0604020202020204" pitchFamily="34" charset="0"/>
              </a:rPr>
              <a:t>Einige Beispiele:</a:t>
            </a:r>
          </a:p>
          <a:p>
            <a:pPr algn="l">
              <a:buFont typeface="Arial" panose="020B0604020202020204" pitchFamily="34" charset="0"/>
              <a:buChar char="•"/>
            </a:pPr>
            <a:r>
              <a:rPr lang="de-DE" sz="1200" b="0" i="0" dirty="0">
                <a:solidFill>
                  <a:srgbClr val="333333"/>
                </a:solidFill>
                <a:effectLst/>
                <a:latin typeface="Arial" panose="020B0604020202020204" pitchFamily="34" charset="0"/>
              </a:rPr>
              <a:t>Unter Druck setzen, zwingen oder täuschen, damit die von Gewalt betroffene Person Sex oder ungeschützten Sex gegen ihren/seinen Willen mit dem/der </a:t>
            </a:r>
            <a:r>
              <a:rPr lang="de-DE" sz="1200" b="0" i="0" dirty="0" err="1">
                <a:solidFill>
                  <a:srgbClr val="333333"/>
                </a:solidFill>
                <a:effectLst/>
                <a:latin typeface="Arial" panose="020B0604020202020204" pitchFamily="34" charset="0"/>
              </a:rPr>
              <a:t>Täter:in</a:t>
            </a:r>
            <a:r>
              <a:rPr lang="de-DE" sz="1200" b="0" i="0" dirty="0">
                <a:solidFill>
                  <a:srgbClr val="333333"/>
                </a:solidFill>
                <a:effectLst/>
                <a:latin typeface="Arial" panose="020B0604020202020204" pitchFamily="34" charset="0"/>
              </a:rPr>
              <a:t> oder mit anderen Menschen hat.</a:t>
            </a:r>
          </a:p>
          <a:p>
            <a:pPr algn="l">
              <a:buFont typeface="Arial" panose="020B0604020202020204" pitchFamily="34" charset="0"/>
              <a:buChar char="•"/>
            </a:pPr>
            <a:r>
              <a:rPr lang="de-DE" sz="1200" b="0" i="0" dirty="0">
                <a:solidFill>
                  <a:srgbClr val="333333"/>
                </a:solidFill>
                <a:effectLst/>
                <a:latin typeface="Arial" panose="020B0604020202020204" pitchFamily="34" charset="0"/>
              </a:rPr>
              <a:t>Sexuelle Nötigung, Vergewaltigung und erzwungene Penetration („zum Eindringen gezwungen") liegt vor, wenn Betroffene zu sexuellen Handlungen bzw. zum Geschlechtsverkehr gezwungen wurden</a:t>
            </a:r>
          </a:p>
          <a:p>
            <a:pPr algn="l">
              <a:buFont typeface="Arial" panose="020B0604020202020204" pitchFamily="34" charset="0"/>
              <a:buChar char="•"/>
            </a:pPr>
            <a:r>
              <a:rPr lang="de-DE" sz="1200" b="0" i="0" dirty="0">
                <a:solidFill>
                  <a:srgbClr val="333333"/>
                </a:solidFill>
                <a:effectLst/>
                <a:latin typeface="Arial" panose="020B0604020202020204" pitchFamily="34" charset="0"/>
              </a:rPr>
              <a:t>Sexuelle Belästigung, Zwangsabtreibung, Zwangssterilisation</a:t>
            </a:r>
          </a:p>
          <a:p>
            <a:endParaRPr lang="de-DE" sz="1200" dirty="0"/>
          </a:p>
        </p:txBody>
      </p:sp>
      <p:sp>
        <p:nvSpPr>
          <p:cNvPr id="27" name="Textfeld 26">
            <a:extLst>
              <a:ext uri="{FF2B5EF4-FFF2-40B4-BE49-F238E27FC236}">
                <a16:creationId xmlns:a16="http://schemas.microsoft.com/office/drawing/2014/main" id="{329F6B8A-76C3-8AC5-E15C-95A579711AA2}"/>
              </a:ext>
            </a:extLst>
          </p:cNvPr>
          <p:cNvSpPr txBox="1"/>
          <p:nvPr/>
        </p:nvSpPr>
        <p:spPr>
          <a:xfrm>
            <a:off x="85576" y="666867"/>
            <a:ext cx="5328592" cy="1107996"/>
          </a:xfrm>
          <a:prstGeom prst="rect">
            <a:avLst/>
          </a:prstGeom>
          <a:noFill/>
        </p:spPr>
        <p:txBody>
          <a:bodyPr wrap="square" rtlCol="0">
            <a:spAutoFit/>
          </a:bodyPr>
          <a:lstStyle/>
          <a:p>
            <a:pPr algn="ctr"/>
            <a:r>
              <a:rPr lang="de-DE" sz="2400" b="1" dirty="0">
                <a:solidFill>
                  <a:srgbClr val="7030A0"/>
                </a:solidFill>
                <a:latin typeface="Arial" panose="020B0604020202020204" pitchFamily="34" charset="0"/>
                <a:cs typeface="Arial" panose="020B0604020202020204" pitchFamily="34" charset="0"/>
              </a:rPr>
              <a:t>Häusliche Gewalt ist weit mehr als physische Gewalt</a:t>
            </a:r>
          </a:p>
          <a:p>
            <a:endParaRPr lang="de-DE" dirty="0"/>
          </a:p>
        </p:txBody>
      </p:sp>
      <p:sp>
        <p:nvSpPr>
          <p:cNvPr id="28" name="Plus 27">
            <a:extLst>
              <a:ext uri="{FF2B5EF4-FFF2-40B4-BE49-F238E27FC236}">
                <a16:creationId xmlns:a16="http://schemas.microsoft.com/office/drawing/2014/main" id="{8369130C-1000-5280-16D1-1B679F8A47C6}"/>
              </a:ext>
            </a:extLst>
          </p:cNvPr>
          <p:cNvSpPr/>
          <p:nvPr/>
        </p:nvSpPr>
        <p:spPr>
          <a:xfrm>
            <a:off x="4226833" y="3974889"/>
            <a:ext cx="252029" cy="216024"/>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Textfeld 28">
            <a:extLst>
              <a:ext uri="{FF2B5EF4-FFF2-40B4-BE49-F238E27FC236}">
                <a16:creationId xmlns:a16="http://schemas.microsoft.com/office/drawing/2014/main" id="{F4D10B5F-B793-C237-41E4-A6CF451A2194}"/>
              </a:ext>
            </a:extLst>
          </p:cNvPr>
          <p:cNvSpPr txBox="1"/>
          <p:nvPr/>
        </p:nvSpPr>
        <p:spPr>
          <a:xfrm>
            <a:off x="5182614" y="1302990"/>
            <a:ext cx="3830809" cy="4870564"/>
          </a:xfrm>
          <a:prstGeom prst="rect">
            <a:avLst/>
          </a:prstGeom>
          <a:noFill/>
        </p:spPr>
        <p:txBody>
          <a:bodyPr wrap="square" rtlCol="0">
            <a:spAutoFit/>
          </a:bodyPr>
          <a:lstStyle/>
          <a:p>
            <a:pPr algn="l"/>
            <a:r>
              <a:rPr lang="de-DE" sz="1150" b="1" i="0" dirty="0">
                <a:solidFill>
                  <a:srgbClr val="333333"/>
                </a:solidFill>
                <a:effectLst/>
                <a:latin typeface="Arial" panose="020B0604020202020204" pitchFamily="34" charset="0"/>
              </a:rPr>
              <a:t>Psychologische Gewalt (=emotionale Gewalt, mentale Gewalt)</a:t>
            </a:r>
          </a:p>
          <a:p>
            <a:pPr algn="l"/>
            <a:r>
              <a:rPr lang="de-DE" sz="1150" b="0" i="0" dirty="0">
                <a:solidFill>
                  <a:srgbClr val="333333"/>
                </a:solidFill>
                <a:effectLst/>
                <a:latin typeface="Arial" panose="020B0604020202020204" pitchFamily="34" charset="0"/>
              </a:rPr>
              <a:t>Psychische Gewalt ist körperlich nicht sichtbar - aber spürbar. Gefühle, Gedanken und das Innere eines Menschen werden hierbei beeinträchtig und verletzt. Durch manipulative Taktiken oder passiv-aggressive Verhalten wird die Selbstsicherheit und das Selbstbewusstsein der von Gewalt betroffenen Person angegriffen.</a:t>
            </a:r>
          </a:p>
          <a:p>
            <a:pPr algn="l"/>
            <a:r>
              <a:rPr lang="de-DE" sz="1150" b="0" i="0" dirty="0">
                <a:solidFill>
                  <a:srgbClr val="333333"/>
                </a:solidFill>
                <a:effectLst/>
                <a:latin typeface="Arial" panose="020B0604020202020204" pitchFamily="34" charset="0"/>
              </a:rPr>
              <a:t>Die häufigsten Formen: Stalking und Gewalt durch Kontrolle (</a:t>
            </a:r>
            <a:r>
              <a:rPr lang="de-DE" sz="1150" b="0" i="0" dirty="0" err="1">
                <a:solidFill>
                  <a:srgbClr val="333333"/>
                </a:solidFill>
                <a:effectLst/>
                <a:latin typeface="Arial" panose="020B0604020202020204" pitchFamily="34" charset="0"/>
              </a:rPr>
              <a:t>Coercive</a:t>
            </a:r>
            <a:r>
              <a:rPr lang="de-DE" sz="1150" b="0" i="0" dirty="0">
                <a:solidFill>
                  <a:srgbClr val="333333"/>
                </a:solidFill>
                <a:effectLst/>
                <a:latin typeface="Arial" panose="020B0604020202020204" pitchFamily="34" charset="0"/>
              </a:rPr>
              <a:t> Control)</a:t>
            </a:r>
          </a:p>
          <a:p>
            <a:pPr algn="l"/>
            <a:r>
              <a:rPr lang="de-DE" sz="1150" b="0" i="0" dirty="0">
                <a:solidFill>
                  <a:srgbClr val="333333"/>
                </a:solidFill>
                <a:effectLst/>
                <a:latin typeface="Arial" panose="020B0604020202020204" pitchFamily="34" charset="0"/>
              </a:rPr>
              <a:t>Einige Beispiele:</a:t>
            </a:r>
          </a:p>
          <a:p>
            <a:pPr algn="l"/>
            <a:r>
              <a:rPr lang="de-DE" sz="1150" b="0" i="0" dirty="0">
                <a:solidFill>
                  <a:srgbClr val="333333"/>
                </a:solidFill>
                <a:effectLst/>
                <a:latin typeface="Arial" panose="020B0604020202020204" pitchFamily="34" charset="0"/>
              </a:rPr>
              <a:t> </a:t>
            </a:r>
          </a:p>
          <a:p>
            <a:pPr algn="l">
              <a:buFont typeface="Arial" panose="020B0604020202020204" pitchFamily="34" charset="0"/>
              <a:buChar char="•"/>
            </a:pPr>
            <a:r>
              <a:rPr lang="de-DE" sz="1150" b="0" i="0" dirty="0">
                <a:solidFill>
                  <a:srgbClr val="333333"/>
                </a:solidFill>
                <a:effectLst/>
                <a:latin typeface="Arial" panose="020B0604020202020204" pitchFamily="34" charset="0"/>
              </a:rPr>
              <a:t>Einschüchterung, Drohungen, Isolation oder Einsperren</a:t>
            </a:r>
          </a:p>
          <a:p>
            <a:pPr algn="l">
              <a:buFont typeface="Arial" panose="020B0604020202020204" pitchFamily="34" charset="0"/>
              <a:buChar char="•"/>
            </a:pPr>
            <a:r>
              <a:rPr lang="de-DE" sz="1150" b="0" i="0" dirty="0">
                <a:solidFill>
                  <a:srgbClr val="333333"/>
                </a:solidFill>
                <a:effectLst/>
                <a:latin typeface="Arial" panose="020B0604020202020204" pitchFamily="34" charset="0"/>
              </a:rPr>
              <a:t>Drohungen sich selbst zu verletzen, Familienmitglieder zu verletzen, Haustiere zu quälen oder zu töten oder Selbstmord zu begehen</a:t>
            </a:r>
          </a:p>
          <a:p>
            <a:pPr algn="l">
              <a:buFont typeface="Arial" panose="020B0604020202020204" pitchFamily="34" charset="0"/>
              <a:buChar char="•"/>
            </a:pPr>
            <a:r>
              <a:rPr lang="de-DE" sz="1150" b="0" i="0" dirty="0">
                <a:solidFill>
                  <a:srgbClr val="333333"/>
                </a:solidFill>
                <a:effectLst/>
                <a:latin typeface="Arial" panose="020B0604020202020204" pitchFamily="34" charset="0"/>
              </a:rPr>
              <a:t>Extreme Eifersucht</a:t>
            </a:r>
          </a:p>
          <a:p>
            <a:pPr algn="l">
              <a:buFont typeface="Arial" panose="020B0604020202020204" pitchFamily="34" charset="0"/>
              <a:buChar char="•"/>
            </a:pPr>
            <a:r>
              <a:rPr lang="de-DE" sz="1150" b="0" i="0" dirty="0">
                <a:solidFill>
                  <a:srgbClr val="333333"/>
                </a:solidFill>
                <a:effectLst/>
                <a:latin typeface="Arial" panose="020B0604020202020204" pitchFamily="34" charset="0"/>
              </a:rPr>
              <a:t>Kontrollierende Verhaltensweisen oder Manipulation</a:t>
            </a:r>
          </a:p>
          <a:p>
            <a:pPr algn="l">
              <a:buFont typeface="Arial" panose="020B0604020202020204" pitchFamily="34" charset="0"/>
              <a:buChar char="•"/>
            </a:pPr>
            <a:r>
              <a:rPr lang="de-DE" sz="1150" b="0" i="0" dirty="0">
                <a:solidFill>
                  <a:srgbClr val="333333"/>
                </a:solidFill>
                <a:effectLst/>
                <a:latin typeface="Arial" panose="020B0604020202020204" pitchFamily="34" charset="0"/>
              </a:rPr>
              <a:t>Gaslighting: eine Form der psychologischen Manipulation, bei der der Täter die Realität, die Wahrnehmungen oder die Erinnerung von Betroffenen in Frage stellt</a:t>
            </a:r>
          </a:p>
          <a:p>
            <a:pPr algn="l">
              <a:buFont typeface="Arial" panose="020B0604020202020204" pitchFamily="34" charset="0"/>
              <a:buChar char="•"/>
            </a:pPr>
            <a:r>
              <a:rPr lang="de-DE" sz="1150" b="0" i="0" dirty="0">
                <a:solidFill>
                  <a:srgbClr val="333333"/>
                </a:solidFill>
                <a:effectLst/>
                <a:latin typeface="Arial" panose="020B0604020202020204" pitchFamily="34" charset="0"/>
              </a:rPr>
              <a:t>Verbale Gewalt</a:t>
            </a:r>
          </a:p>
          <a:p>
            <a:pPr algn="l">
              <a:buFont typeface="Arial" panose="020B0604020202020204" pitchFamily="34" charset="0"/>
              <a:buChar char="•"/>
            </a:pPr>
            <a:r>
              <a:rPr lang="de-DE" sz="1150" b="0" i="0" dirty="0">
                <a:solidFill>
                  <a:srgbClr val="333333"/>
                </a:solidFill>
                <a:effectLst/>
                <a:latin typeface="Arial" panose="020B0604020202020204" pitchFamily="34" charset="0"/>
              </a:rPr>
              <a:t>Machtverhalten: Kinder von den von Gewalt betroffenen Personen werden eingesetzt, um Betroffene zu bedrohen, zu belästigen oder zu schädigen</a:t>
            </a:r>
          </a:p>
        </p:txBody>
      </p:sp>
      <p:sp>
        <p:nvSpPr>
          <p:cNvPr id="30" name="Plus 29">
            <a:extLst>
              <a:ext uri="{FF2B5EF4-FFF2-40B4-BE49-F238E27FC236}">
                <a16:creationId xmlns:a16="http://schemas.microsoft.com/office/drawing/2014/main" id="{B757FEF6-E970-A140-C8F2-44BA4A25AF6F}"/>
              </a:ext>
            </a:extLst>
          </p:cNvPr>
          <p:cNvSpPr/>
          <p:nvPr/>
        </p:nvSpPr>
        <p:spPr>
          <a:xfrm>
            <a:off x="3846675" y="4941168"/>
            <a:ext cx="252029" cy="216024"/>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Textfeld 30">
            <a:extLst>
              <a:ext uri="{FF2B5EF4-FFF2-40B4-BE49-F238E27FC236}">
                <a16:creationId xmlns:a16="http://schemas.microsoft.com/office/drawing/2014/main" id="{B5734EBD-3F1B-97DB-D39D-01AF6F48712F}"/>
              </a:ext>
            </a:extLst>
          </p:cNvPr>
          <p:cNvSpPr txBox="1"/>
          <p:nvPr/>
        </p:nvSpPr>
        <p:spPr>
          <a:xfrm>
            <a:off x="5182614" y="1600177"/>
            <a:ext cx="3349826" cy="3785652"/>
          </a:xfrm>
          <a:prstGeom prst="rect">
            <a:avLst/>
          </a:prstGeom>
          <a:noFill/>
        </p:spPr>
        <p:txBody>
          <a:bodyPr wrap="square" rtlCol="0">
            <a:spAutoFit/>
          </a:bodyPr>
          <a:lstStyle/>
          <a:p>
            <a:pPr algn="l"/>
            <a:r>
              <a:rPr lang="de-DE" sz="1200" b="1" i="0" dirty="0">
                <a:solidFill>
                  <a:srgbClr val="333333"/>
                </a:solidFill>
                <a:effectLst/>
                <a:latin typeface="Arial" panose="020B0604020202020204" pitchFamily="34" charset="0"/>
              </a:rPr>
              <a:t>Gewalt durch Kontrolle (gehört zur psychologische Gewalt)</a:t>
            </a:r>
          </a:p>
          <a:p>
            <a:pPr algn="l"/>
            <a:r>
              <a:rPr lang="de-DE" sz="1200" b="0" i="0" dirty="0" err="1">
                <a:solidFill>
                  <a:srgbClr val="333333"/>
                </a:solidFill>
                <a:effectLst/>
                <a:latin typeface="Arial" panose="020B0604020202020204" pitchFamily="34" charset="0"/>
              </a:rPr>
              <a:t>GewaIt</a:t>
            </a:r>
            <a:r>
              <a:rPr lang="de-DE" sz="1200" b="0" i="0" dirty="0">
                <a:solidFill>
                  <a:srgbClr val="333333"/>
                </a:solidFill>
                <a:effectLst/>
                <a:latin typeface="Arial" panose="020B0604020202020204" pitchFamily="34" charset="0"/>
              </a:rPr>
              <a:t> durch Missbrauch und Kontrolle ist ein Muster von kontrollierenden und manipulativen Verhaltensweisen, das die von häuslicher Gewalt betroffenen Personen einschüchtert, erniedrigt oder demütigt.</a:t>
            </a:r>
          </a:p>
          <a:p>
            <a:pPr algn="l"/>
            <a:br>
              <a:rPr lang="de-DE" sz="1200" b="0" i="0" dirty="0">
                <a:solidFill>
                  <a:srgbClr val="333333"/>
                </a:solidFill>
                <a:effectLst/>
                <a:latin typeface="Arial" panose="020B0604020202020204" pitchFamily="34" charset="0"/>
              </a:rPr>
            </a:br>
            <a:r>
              <a:rPr lang="de-DE" sz="1200" b="0" i="0" dirty="0">
                <a:solidFill>
                  <a:srgbClr val="333333"/>
                </a:solidFill>
                <a:effectLst/>
                <a:latin typeface="Arial" panose="020B0604020202020204" pitchFamily="34" charset="0"/>
              </a:rPr>
              <a:t>Einige Beispiele:</a:t>
            </a:r>
          </a:p>
          <a:p>
            <a:pPr algn="l">
              <a:buFont typeface="Arial" panose="020B0604020202020204" pitchFamily="34" charset="0"/>
              <a:buChar char="•"/>
            </a:pPr>
            <a:r>
              <a:rPr lang="de-DE" sz="1200" b="0" i="0" dirty="0">
                <a:solidFill>
                  <a:srgbClr val="333333"/>
                </a:solidFill>
                <a:effectLst/>
                <a:latin typeface="Arial" panose="020B0604020202020204" pitchFamily="34" charset="0"/>
              </a:rPr>
              <a:t>Isolierung von Betroffenen von Unterstützung und medizinischen Dienstleistungen</a:t>
            </a:r>
          </a:p>
          <a:p>
            <a:pPr algn="l">
              <a:buFont typeface="Arial" panose="020B0604020202020204" pitchFamily="34" charset="0"/>
              <a:buChar char="•"/>
            </a:pPr>
            <a:r>
              <a:rPr lang="de-DE" sz="1200" b="0" i="0" dirty="0">
                <a:solidFill>
                  <a:srgbClr val="333333"/>
                </a:solidFill>
                <a:effectLst/>
                <a:latin typeface="Arial" panose="020B0604020202020204" pitchFamily="34" charset="0"/>
              </a:rPr>
              <a:t>Überwachung, Kontrolle, Entzug und Einschränkung des alltäglichen Verhaltens von Betroffenen, ihrer Aktivitäten und der Personen, mit denen sie kommunizieren</a:t>
            </a:r>
          </a:p>
          <a:p>
            <a:pPr algn="l">
              <a:buFont typeface="Arial" panose="020B0604020202020204" pitchFamily="34" charset="0"/>
              <a:buChar char="•"/>
            </a:pPr>
            <a:r>
              <a:rPr lang="de-DE" sz="1200" b="0" i="0" dirty="0">
                <a:solidFill>
                  <a:srgbClr val="333333"/>
                </a:solidFill>
                <a:effectLst/>
                <a:latin typeface="Arial" panose="020B0604020202020204" pitchFamily="34" charset="0"/>
              </a:rPr>
              <a:t>Aufhetzen von Kindern gegen von Gewalt betroffene Personen</a:t>
            </a:r>
          </a:p>
          <a:p>
            <a:pPr algn="l">
              <a:buFont typeface="Arial" panose="020B0604020202020204" pitchFamily="34" charset="0"/>
              <a:buChar char="•"/>
            </a:pPr>
            <a:r>
              <a:rPr lang="de-DE" sz="1200" b="0" i="0" dirty="0">
                <a:solidFill>
                  <a:srgbClr val="333333"/>
                </a:solidFill>
                <a:effectLst/>
                <a:latin typeface="Arial" panose="020B0604020202020204" pitchFamily="34" charset="0"/>
              </a:rPr>
              <a:t>Einschränkung von Freiheit und Autonomie von Betroffenen</a:t>
            </a:r>
          </a:p>
          <a:p>
            <a:endParaRPr lang="de-DE" sz="1200" dirty="0">
              <a:latin typeface="Arial" panose="020B0604020202020204" pitchFamily="34" charset="0"/>
              <a:cs typeface="Arial" panose="020B0604020202020204" pitchFamily="34" charset="0"/>
            </a:endParaRPr>
          </a:p>
        </p:txBody>
      </p:sp>
      <p:sp>
        <p:nvSpPr>
          <p:cNvPr id="32" name="Plus 31">
            <a:extLst>
              <a:ext uri="{FF2B5EF4-FFF2-40B4-BE49-F238E27FC236}">
                <a16:creationId xmlns:a16="http://schemas.microsoft.com/office/drawing/2014/main" id="{2DDC6B56-4616-9C7D-6D11-D6E250EA4A97}"/>
              </a:ext>
            </a:extLst>
          </p:cNvPr>
          <p:cNvSpPr/>
          <p:nvPr/>
        </p:nvSpPr>
        <p:spPr>
          <a:xfrm>
            <a:off x="2861808" y="5281029"/>
            <a:ext cx="252029" cy="216024"/>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Textfeld 32">
            <a:extLst>
              <a:ext uri="{FF2B5EF4-FFF2-40B4-BE49-F238E27FC236}">
                <a16:creationId xmlns:a16="http://schemas.microsoft.com/office/drawing/2014/main" id="{1CCB0296-F0BE-6E7C-D06C-C2DD5D6A7CB9}"/>
              </a:ext>
            </a:extLst>
          </p:cNvPr>
          <p:cNvSpPr txBox="1"/>
          <p:nvPr/>
        </p:nvSpPr>
        <p:spPr>
          <a:xfrm>
            <a:off x="5220072" y="1795237"/>
            <a:ext cx="3445626" cy="3416320"/>
          </a:xfrm>
          <a:prstGeom prst="rect">
            <a:avLst/>
          </a:prstGeom>
          <a:noFill/>
        </p:spPr>
        <p:txBody>
          <a:bodyPr wrap="square" rtlCol="0">
            <a:spAutoFit/>
          </a:bodyPr>
          <a:lstStyle/>
          <a:p>
            <a:pPr algn="l"/>
            <a:r>
              <a:rPr lang="de-DE" sz="1200" b="1" i="0" dirty="0">
                <a:solidFill>
                  <a:srgbClr val="333333"/>
                </a:solidFill>
                <a:effectLst/>
                <a:latin typeface="Arial" panose="020B0604020202020204" pitchFamily="34" charset="0"/>
              </a:rPr>
              <a:t>Sozioökonomische Gewalt</a:t>
            </a:r>
          </a:p>
          <a:p>
            <a:pPr algn="l"/>
            <a:r>
              <a:rPr lang="de-DE" sz="1200" b="0" i="0" dirty="0">
                <a:solidFill>
                  <a:srgbClr val="333333"/>
                </a:solidFill>
                <a:effectLst/>
                <a:latin typeface="Arial" panose="020B0604020202020204" pitchFamily="34" charset="0"/>
              </a:rPr>
              <a:t>Jede Handlung oder jedes Verhalten das einer Person wirtschaftlichen Schaden zufügt.</a:t>
            </a:r>
          </a:p>
          <a:p>
            <a:pPr algn="l"/>
            <a:r>
              <a:rPr lang="de-DE" sz="1200" b="0" i="0" dirty="0">
                <a:solidFill>
                  <a:srgbClr val="333333"/>
                </a:solidFill>
                <a:effectLst/>
                <a:latin typeface="Arial" panose="020B0604020202020204" pitchFamily="34" charset="0"/>
              </a:rPr>
              <a:t>Einige Beispiele:</a:t>
            </a:r>
          </a:p>
          <a:p>
            <a:pPr algn="l">
              <a:buFont typeface="Arial" panose="020B0604020202020204" pitchFamily="34" charset="0"/>
              <a:buChar char="•"/>
            </a:pPr>
            <a:r>
              <a:rPr lang="de-DE" sz="1200" b="0" i="0" dirty="0">
                <a:solidFill>
                  <a:srgbClr val="333333"/>
                </a:solidFill>
                <a:effectLst/>
                <a:latin typeface="Arial" panose="020B0604020202020204" pitchFamily="34" charset="0"/>
              </a:rPr>
              <a:t>Beschränkung des Zugangs zu finanziellen Ressourcen, Ausbildung oder dem Arbeitsmarkt</a:t>
            </a:r>
          </a:p>
          <a:p>
            <a:pPr algn="l">
              <a:buFont typeface="Arial" panose="020B0604020202020204" pitchFamily="34" charset="0"/>
              <a:buChar char="•"/>
            </a:pPr>
            <a:r>
              <a:rPr lang="de-DE" sz="1200" b="0" i="0" dirty="0">
                <a:solidFill>
                  <a:srgbClr val="333333"/>
                </a:solidFill>
                <a:effectLst/>
                <a:latin typeface="Arial" panose="020B0604020202020204" pitchFamily="34" charset="0"/>
              </a:rPr>
              <a:t>Kontrolle über die Arbeits- und Wohnsituation von häuslicher Gewalt betroffenen Personen</a:t>
            </a:r>
          </a:p>
          <a:p>
            <a:pPr algn="l">
              <a:buFont typeface="Arial" panose="020B0604020202020204" pitchFamily="34" charset="0"/>
              <a:buChar char="•"/>
            </a:pPr>
            <a:r>
              <a:rPr lang="de-DE" sz="1200" b="0" i="0" dirty="0">
                <a:solidFill>
                  <a:srgbClr val="333333"/>
                </a:solidFill>
                <a:effectLst/>
                <a:latin typeface="Arial" panose="020B0604020202020204" pitchFamily="34" charset="0"/>
              </a:rPr>
              <a:t>Illegale Aneignung, missbräuchliche Verwendung oder Verheimlichung von Finanzmitteln, Eigentum oder Vermögenswerten</a:t>
            </a:r>
          </a:p>
          <a:p>
            <a:pPr algn="l">
              <a:buFont typeface="Arial" panose="020B0604020202020204" pitchFamily="34" charset="0"/>
              <a:buChar char="•"/>
            </a:pPr>
            <a:r>
              <a:rPr lang="de-DE" sz="1200" b="0" i="0" dirty="0">
                <a:solidFill>
                  <a:srgbClr val="333333"/>
                </a:solidFill>
                <a:effectLst/>
                <a:latin typeface="Arial" panose="020B0604020202020204" pitchFamily="34" charset="0"/>
              </a:rPr>
              <a:t>Verhindern, dass der Partner bzw. die Partnerin arbeitet, so dass er bzw. sie finanziell verletzbar oder vom Täter abhängig wird</a:t>
            </a:r>
          </a:p>
          <a:p>
            <a:pPr algn="l">
              <a:buFont typeface="Arial" panose="020B0604020202020204" pitchFamily="34" charset="0"/>
              <a:buChar char="•"/>
            </a:pPr>
            <a:r>
              <a:rPr lang="de-DE" sz="1200" b="0" i="0" dirty="0">
                <a:solidFill>
                  <a:srgbClr val="333333"/>
                </a:solidFill>
                <a:effectLst/>
                <a:latin typeface="Arial" panose="020B0604020202020204" pitchFamily="34" charset="0"/>
              </a:rPr>
              <a:t>Manipulation und Nötigung des Partners bzw. der Partnerin zur Unterzeichnung von Finanzverträgen mit Dritten</a:t>
            </a:r>
          </a:p>
          <a:p>
            <a:endParaRPr lang="de-DE" sz="1200" dirty="0"/>
          </a:p>
        </p:txBody>
      </p:sp>
      <p:sp>
        <p:nvSpPr>
          <p:cNvPr id="34" name="Plus 33">
            <a:extLst>
              <a:ext uri="{FF2B5EF4-FFF2-40B4-BE49-F238E27FC236}">
                <a16:creationId xmlns:a16="http://schemas.microsoft.com/office/drawing/2014/main" id="{247EED1F-A75F-5330-BA09-814B94916E26}"/>
              </a:ext>
            </a:extLst>
          </p:cNvPr>
          <p:cNvSpPr/>
          <p:nvPr/>
        </p:nvSpPr>
        <p:spPr>
          <a:xfrm>
            <a:off x="1835696" y="4940942"/>
            <a:ext cx="252029" cy="216024"/>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Textfeld 34">
            <a:extLst>
              <a:ext uri="{FF2B5EF4-FFF2-40B4-BE49-F238E27FC236}">
                <a16:creationId xmlns:a16="http://schemas.microsoft.com/office/drawing/2014/main" id="{70668433-9B39-6143-9A1C-96624FBB1161}"/>
              </a:ext>
            </a:extLst>
          </p:cNvPr>
          <p:cNvSpPr txBox="1"/>
          <p:nvPr/>
        </p:nvSpPr>
        <p:spPr>
          <a:xfrm>
            <a:off x="5209417" y="2268737"/>
            <a:ext cx="3498146" cy="3046988"/>
          </a:xfrm>
          <a:prstGeom prst="rect">
            <a:avLst/>
          </a:prstGeom>
          <a:noFill/>
        </p:spPr>
        <p:txBody>
          <a:bodyPr wrap="square" rtlCol="0">
            <a:spAutoFit/>
          </a:bodyPr>
          <a:lstStyle/>
          <a:p>
            <a:pPr algn="l"/>
            <a:r>
              <a:rPr lang="de-DE" sz="1200" b="1" i="0" dirty="0">
                <a:solidFill>
                  <a:srgbClr val="333333"/>
                </a:solidFill>
                <a:effectLst/>
                <a:latin typeface="Arial" panose="020B0604020202020204" pitchFamily="34" charset="0"/>
              </a:rPr>
              <a:t>Vernachlässigung</a:t>
            </a:r>
          </a:p>
          <a:p>
            <a:pPr algn="l"/>
            <a:r>
              <a:rPr lang="de-DE" sz="1200" b="0" i="0" dirty="0">
                <a:solidFill>
                  <a:srgbClr val="333333"/>
                </a:solidFill>
                <a:effectLst/>
                <a:latin typeface="Arial" panose="020B0604020202020204" pitchFamily="34" charset="0"/>
              </a:rPr>
              <a:t>Nichterbringung der angemessenen Fürsorge, die aufgrund von Krankheit, Behinderung, Alter, Entwicklungsstand oder anderen persönlichen Umständen erforderlich ist.</a:t>
            </a:r>
          </a:p>
          <a:p>
            <a:pPr algn="l"/>
            <a:r>
              <a:rPr lang="de-DE" sz="1200" b="0" i="0" dirty="0">
                <a:solidFill>
                  <a:srgbClr val="333333"/>
                </a:solidFill>
                <a:effectLst/>
                <a:latin typeface="Arial" panose="020B0604020202020204" pitchFamily="34" charset="0"/>
              </a:rPr>
              <a:t>Einige Beispiele:</a:t>
            </a:r>
          </a:p>
          <a:p>
            <a:pPr algn="l"/>
            <a:r>
              <a:rPr lang="de-DE" sz="1200" b="0" i="0" dirty="0">
                <a:solidFill>
                  <a:srgbClr val="333333"/>
                </a:solidFill>
                <a:effectLst/>
                <a:latin typeface="Arial" panose="020B0604020202020204" pitchFamily="34" charset="0"/>
              </a:rPr>
              <a:t>Nicht oder nicht in ausreichendem Maße notwendige Zuwendung und Fürsorge bezüglich:</a:t>
            </a:r>
          </a:p>
          <a:p>
            <a:pPr algn="l">
              <a:buFont typeface="Arial" panose="020B0604020202020204" pitchFamily="34" charset="0"/>
              <a:buChar char="•"/>
            </a:pPr>
            <a:r>
              <a:rPr lang="de-DE" sz="1200" b="0" i="0" dirty="0">
                <a:solidFill>
                  <a:srgbClr val="333333"/>
                </a:solidFill>
                <a:effectLst/>
                <a:latin typeface="Arial" panose="020B0604020202020204" pitchFamily="34" charset="0"/>
              </a:rPr>
              <a:t>Ernährung, Flüssigkeitszufuhr</a:t>
            </a:r>
          </a:p>
          <a:p>
            <a:pPr algn="l">
              <a:buFont typeface="Arial" panose="020B0604020202020204" pitchFamily="34" charset="0"/>
              <a:buChar char="•"/>
            </a:pPr>
            <a:r>
              <a:rPr lang="de-DE" sz="1200" b="0" i="0" dirty="0">
                <a:solidFill>
                  <a:srgbClr val="333333"/>
                </a:solidFill>
                <a:effectLst/>
                <a:latin typeface="Arial" panose="020B0604020202020204" pitchFamily="34" charset="0"/>
              </a:rPr>
              <a:t>Kleidung (z. B. nicht dem Wetter entsprechend), Körperpflege (z. B. ungepflegtes Äußeres)</a:t>
            </a:r>
          </a:p>
          <a:p>
            <a:pPr algn="l">
              <a:buFont typeface="Arial" panose="020B0604020202020204" pitchFamily="34" charset="0"/>
              <a:buChar char="•"/>
            </a:pPr>
            <a:r>
              <a:rPr lang="de-DE" sz="1200" b="0" i="0" dirty="0">
                <a:solidFill>
                  <a:srgbClr val="333333"/>
                </a:solidFill>
                <a:effectLst/>
                <a:latin typeface="Arial" panose="020B0604020202020204" pitchFamily="34" charset="0"/>
              </a:rPr>
              <a:t>medizinischer Versorgung/Behandlung</a:t>
            </a:r>
          </a:p>
          <a:p>
            <a:pPr algn="l">
              <a:buFont typeface="Arial" panose="020B0604020202020204" pitchFamily="34" charset="0"/>
              <a:buChar char="•"/>
            </a:pPr>
            <a:r>
              <a:rPr lang="de-DE" sz="1200" b="0" i="0" dirty="0">
                <a:solidFill>
                  <a:srgbClr val="333333"/>
                </a:solidFill>
                <a:effectLst/>
                <a:latin typeface="Arial" panose="020B0604020202020204" pitchFamily="34" charset="0"/>
              </a:rPr>
              <a:t>emotionaler Zuwendung, allgemeiner Betreuung (z. B. unregelmäßiger Besuch der Schule),</a:t>
            </a:r>
          </a:p>
          <a:p>
            <a:pPr algn="l">
              <a:buFont typeface="Arial" panose="020B0604020202020204" pitchFamily="34" charset="0"/>
              <a:buChar char="•"/>
            </a:pPr>
            <a:r>
              <a:rPr lang="de-DE" sz="1200" b="0" i="0" dirty="0">
                <a:solidFill>
                  <a:srgbClr val="333333"/>
                </a:solidFill>
                <a:effectLst/>
                <a:latin typeface="Arial" panose="020B0604020202020204" pitchFamily="34" charset="0"/>
              </a:rPr>
              <a:t>Zahnhygiene bei Kindern</a:t>
            </a:r>
          </a:p>
          <a:p>
            <a:endParaRPr lang="de-DE" sz="1200" dirty="0"/>
          </a:p>
        </p:txBody>
      </p:sp>
      <p:sp>
        <p:nvSpPr>
          <p:cNvPr id="38" name="Plus 37">
            <a:extLst>
              <a:ext uri="{FF2B5EF4-FFF2-40B4-BE49-F238E27FC236}">
                <a16:creationId xmlns:a16="http://schemas.microsoft.com/office/drawing/2014/main" id="{E390DEDB-A2E9-1EBC-066F-E02F3CA56566}"/>
              </a:ext>
            </a:extLst>
          </p:cNvPr>
          <p:cNvSpPr/>
          <p:nvPr/>
        </p:nvSpPr>
        <p:spPr>
          <a:xfrm>
            <a:off x="1430056" y="3977476"/>
            <a:ext cx="252029" cy="216024"/>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Textfeld 40">
            <a:extLst>
              <a:ext uri="{FF2B5EF4-FFF2-40B4-BE49-F238E27FC236}">
                <a16:creationId xmlns:a16="http://schemas.microsoft.com/office/drawing/2014/main" id="{EC832426-2480-A88A-242D-CCEEE1070DFF}"/>
              </a:ext>
            </a:extLst>
          </p:cNvPr>
          <p:cNvSpPr txBox="1"/>
          <p:nvPr/>
        </p:nvSpPr>
        <p:spPr>
          <a:xfrm>
            <a:off x="5484548" y="1225133"/>
            <a:ext cx="3498146" cy="4708981"/>
          </a:xfrm>
          <a:prstGeom prst="rect">
            <a:avLst/>
          </a:prstGeom>
          <a:noFill/>
        </p:spPr>
        <p:txBody>
          <a:bodyPr wrap="square" rtlCol="0">
            <a:spAutoFit/>
          </a:bodyPr>
          <a:lstStyle/>
          <a:p>
            <a:pPr algn="l"/>
            <a:r>
              <a:rPr lang="de-DE" sz="1200" b="1" i="0" dirty="0">
                <a:solidFill>
                  <a:srgbClr val="333333"/>
                </a:solidFill>
                <a:effectLst/>
                <a:latin typeface="Arial" panose="020B0604020202020204" pitchFamily="34" charset="0"/>
              </a:rPr>
              <a:t>Stalking</a:t>
            </a:r>
          </a:p>
          <a:p>
            <a:pPr algn="l"/>
            <a:r>
              <a:rPr lang="de-DE" sz="1200" b="0" i="0" dirty="0">
                <a:solidFill>
                  <a:srgbClr val="333333"/>
                </a:solidFill>
                <a:effectLst/>
                <a:latin typeface="Arial" panose="020B0604020202020204" pitchFamily="34" charset="0"/>
              </a:rPr>
              <a:t>Stalking bezeichnet einen vorsätzlichen, wiederholten, unerwünschten Kontakt, die Verfolgung, das physische Eindringen, Beobachtung oder den vorsätzlichen Aufenthalt an Orten, an denen sich die von Stalking betroffene Person bewegt, oder eine andere Form des unerwünschten Eindringens in deren Leben.</a:t>
            </a:r>
          </a:p>
          <a:p>
            <a:pPr algn="l"/>
            <a:r>
              <a:rPr lang="de-DE" sz="1200" b="0" i="0" dirty="0">
                <a:solidFill>
                  <a:srgbClr val="333333"/>
                </a:solidFill>
                <a:effectLst/>
                <a:latin typeface="Arial" panose="020B0604020202020204" pitchFamily="34" charset="0"/>
              </a:rPr>
              <a:t>Einige Beispiele:</a:t>
            </a:r>
          </a:p>
          <a:p>
            <a:pPr algn="l">
              <a:buFont typeface="Arial" panose="020B0604020202020204" pitchFamily="34" charset="0"/>
              <a:buChar char="•"/>
            </a:pPr>
            <a:r>
              <a:rPr lang="de-DE" sz="1200" b="0" i="0" dirty="0">
                <a:solidFill>
                  <a:srgbClr val="333333"/>
                </a:solidFill>
                <a:effectLst/>
                <a:latin typeface="Arial" panose="020B0604020202020204" pitchFamily="34" charset="0"/>
              </a:rPr>
              <a:t>Verfolgen oder beobachten einer Person, wenn er oder sie das Haus verlässt, zur Arbeit oder nach Hause geht</a:t>
            </a:r>
          </a:p>
          <a:p>
            <a:pPr algn="l">
              <a:buFont typeface="Arial" panose="020B0604020202020204" pitchFamily="34" charset="0"/>
              <a:buChar char="•"/>
            </a:pPr>
            <a:r>
              <a:rPr lang="de-DE" sz="1200" b="0" i="0" dirty="0">
                <a:solidFill>
                  <a:srgbClr val="333333"/>
                </a:solidFill>
                <a:effectLst/>
                <a:latin typeface="Arial" panose="020B0604020202020204" pitchFamily="34" charset="0"/>
              </a:rPr>
              <a:t>Unangemessene Annäherungen und Konfrontationen</a:t>
            </a:r>
          </a:p>
          <a:p>
            <a:pPr algn="l">
              <a:buFont typeface="Arial" panose="020B0604020202020204" pitchFamily="34" charset="0"/>
              <a:buChar char="•"/>
            </a:pPr>
            <a:r>
              <a:rPr lang="de-DE" sz="1200" b="0" i="0" dirty="0">
                <a:solidFill>
                  <a:srgbClr val="333333"/>
                </a:solidFill>
                <a:effectLst/>
                <a:latin typeface="Arial" panose="020B0604020202020204" pitchFamily="34" charset="0"/>
              </a:rPr>
              <a:t>Online-Überwachung und -Belästigung mittels verschiedener elektronischer Hilfsmittel mit dem Ziel, der von Stalking betroffenen Person zu schaden</a:t>
            </a:r>
          </a:p>
          <a:p>
            <a:pPr algn="l">
              <a:buFont typeface="Arial" panose="020B0604020202020204" pitchFamily="34" charset="0"/>
              <a:buChar char="•"/>
            </a:pPr>
            <a:r>
              <a:rPr lang="de-DE" sz="1200" b="0" i="0" dirty="0">
                <a:solidFill>
                  <a:srgbClr val="333333"/>
                </a:solidFill>
                <a:effectLst/>
                <a:latin typeface="Arial" panose="020B0604020202020204" pitchFamily="34" charset="0"/>
              </a:rPr>
              <a:t>Den Partner bzw. die Partnerin, seine bzw. ihre Familie, Freunde oder Arbeitskollegen öfter als angemessen anrufen, ihnen SMS schreiben oder E-Mails schicken, auch wenn sie darum gebeten haben, dass das nicht mehr vorkommt</a:t>
            </a:r>
          </a:p>
          <a:p>
            <a:endParaRPr lang="de-DE" sz="1200" dirty="0"/>
          </a:p>
        </p:txBody>
      </p:sp>
      <p:sp>
        <p:nvSpPr>
          <p:cNvPr id="42" name="Plus 41">
            <a:extLst>
              <a:ext uri="{FF2B5EF4-FFF2-40B4-BE49-F238E27FC236}">
                <a16:creationId xmlns:a16="http://schemas.microsoft.com/office/drawing/2014/main" id="{95920573-136E-593F-9649-06FEC2A7F6F6}"/>
              </a:ext>
            </a:extLst>
          </p:cNvPr>
          <p:cNvSpPr/>
          <p:nvPr/>
        </p:nvSpPr>
        <p:spPr>
          <a:xfrm>
            <a:off x="1835696" y="3006989"/>
            <a:ext cx="252029" cy="216024"/>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Textfeld 42">
            <a:extLst>
              <a:ext uri="{FF2B5EF4-FFF2-40B4-BE49-F238E27FC236}">
                <a16:creationId xmlns:a16="http://schemas.microsoft.com/office/drawing/2014/main" id="{2E5BFED0-B59A-0292-0BF1-2CF213157E80}"/>
              </a:ext>
            </a:extLst>
          </p:cNvPr>
          <p:cNvSpPr txBox="1"/>
          <p:nvPr/>
        </p:nvSpPr>
        <p:spPr>
          <a:xfrm>
            <a:off x="5182687" y="1074509"/>
            <a:ext cx="3718896" cy="4708981"/>
          </a:xfrm>
          <a:prstGeom prst="rect">
            <a:avLst/>
          </a:prstGeom>
          <a:noFill/>
        </p:spPr>
        <p:txBody>
          <a:bodyPr wrap="square" rtlCol="0">
            <a:spAutoFit/>
          </a:bodyPr>
          <a:lstStyle/>
          <a:p>
            <a:pPr algn="l"/>
            <a:r>
              <a:rPr lang="de-DE" sz="1200" b="1" i="0" dirty="0">
                <a:solidFill>
                  <a:srgbClr val="333333"/>
                </a:solidFill>
                <a:effectLst/>
                <a:latin typeface="Arial" panose="020B0604020202020204" pitchFamily="34" charset="0"/>
              </a:rPr>
              <a:t>Digitale Gewalt</a:t>
            </a:r>
          </a:p>
          <a:p>
            <a:pPr algn="l">
              <a:buFont typeface="Arial" panose="020B0604020202020204" pitchFamily="34" charset="0"/>
              <a:buChar char="•"/>
            </a:pPr>
            <a:r>
              <a:rPr lang="de-DE" sz="1200" b="0" i="0" dirty="0">
                <a:solidFill>
                  <a:srgbClr val="333333"/>
                </a:solidFill>
                <a:effectLst/>
                <a:latin typeface="Arial" panose="020B0604020202020204" pitchFamily="34" charset="0"/>
              </a:rPr>
              <a:t>Nutzung des Internets, um den/die </a:t>
            </a:r>
            <a:r>
              <a:rPr lang="de-DE" sz="1200" b="0" i="0" dirty="0" err="1">
                <a:solidFill>
                  <a:srgbClr val="333333"/>
                </a:solidFill>
                <a:effectLst/>
                <a:latin typeface="Arial" panose="020B0604020202020204" pitchFamily="34" charset="0"/>
              </a:rPr>
              <a:t>andere:n</a:t>
            </a:r>
            <a:r>
              <a:rPr lang="de-DE" sz="1200" b="0" i="0" dirty="0">
                <a:solidFill>
                  <a:srgbClr val="333333"/>
                </a:solidFill>
                <a:effectLst/>
                <a:latin typeface="Arial" panose="020B0604020202020204" pitchFamily="34" charset="0"/>
              </a:rPr>
              <a:t> zu verletzen, zu belästigen oder zu demütigen. Digitale Gewalt kann über soziale Medien, E-Mails, Online-Foren, Blogs oder andere interaktive Websites oder Apps erfolgen.</a:t>
            </a:r>
          </a:p>
          <a:p>
            <a:pPr algn="l">
              <a:buFont typeface="Arial" panose="020B0604020202020204" pitchFamily="34" charset="0"/>
              <a:buChar char="•"/>
            </a:pPr>
            <a:r>
              <a:rPr lang="de-DE" sz="1200" b="0" i="0" dirty="0">
                <a:solidFill>
                  <a:srgbClr val="333333"/>
                </a:solidFill>
                <a:effectLst/>
                <a:latin typeface="Arial" panose="020B0604020202020204" pitchFamily="34" charset="0"/>
              </a:rPr>
              <a:t>Digitale Gewalt beginnt online, endet aber häufig offline mit verheerenden Folgen für die Betroffenen und ihre Familien.</a:t>
            </a:r>
          </a:p>
          <a:p>
            <a:pPr algn="l"/>
            <a:r>
              <a:rPr lang="de-DE" sz="1200" b="0" i="1" dirty="0">
                <a:solidFill>
                  <a:srgbClr val="333333"/>
                </a:solidFill>
                <a:effectLst/>
                <a:latin typeface="Arial" panose="020B0604020202020204" pitchFamily="34" charset="0"/>
              </a:rPr>
              <a:t>Einige Beispiele:</a:t>
            </a:r>
            <a:endParaRPr lang="de-DE" sz="1200" b="0" i="0" dirty="0">
              <a:solidFill>
                <a:srgbClr val="333333"/>
              </a:solidFill>
              <a:effectLst/>
              <a:latin typeface="Arial" panose="020B0604020202020204" pitchFamily="34" charset="0"/>
            </a:endParaRPr>
          </a:p>
          <a:p>
            <a:pPr algn="l">
              <a:buFont typeface="Arial" panose="020B0604020202020204" pitchFamily="34" charset="0"/>
              <a:buChar char="•"/>
            </a:pPr>
            <a:r>
              <a:rPr lang="de-DE" sz="1200" b="0" i="0" dirty="0">
                <a:solidFill>
                  <a:srgbClr val="333333"/>
                </a:solidFill>
                <a:effectLst/>
                <a:latin typeface="Arial" panose="020B0604020202020204" pitchFamily="34" charset="0"/>
              </a:rPr>
              <a:t>Cyberstalking</a:t>
            </a:r>
          </a:p>
          <a:p>
            <a:pPr algn="l">
              <a:buFont typeface="Arial" panose="020B0604020202020204" pitchFamily="34" charset="0"/>
              <a:buChar char="•"/>
            </a:pPr>
            <a:r>
              <a:rPr lang="de-DE" sz="1200" b="0" i="0" dirty="0">
                <a:solidFill>
                  <a:srgbClr val="333333"/>
                </a:solidFill>
                <a:effectLst/>
                <a:latin typeface="Arial" panose="020B0604020202020204" pitchFamily="34" charset="0"/>
              </a:rPr>
              <a:t>Öffentliche Bekanntgabe der privaten Informationen wie z.B. Wohnadresse, Arbeitsplatz</a:t>
            </a:r>
          </a:p>
          <a:p>
            <a:pPr algn="l">
              <a:buFont typeface="Arial" panose="020B0604020202020204" pitchFamily="34" charset="0"/>
              <a:buChar char="•"/>
            </a:pPr>
            <a:r>
              <a:rPr lang="de-DE" sz="1200" b="0" i="0" dirty="0">
                <a:solidFill>
                  <a:srgbClr val="333333"/>
                </a:solidFill>
                <a:effectLst/>
                <a:latin typeface="Arial" panose="020B0604020202020204" pitchFamily="34" charset="0"/>
              </a:rPr>
              <a:t>Bilder, Videos oder private Informationen eines Menschen ohne ihre oder seine Zustimmung posten</a:t>
            </a:r>
          </a:p>
          <a:p>
            <a:pPr algn="l">
              <a:buFont typeface="Arial" panose="020B0604020202020204" pitchFamily="34" charset="0"/>
              <a:buChar char="•"/>
            </a:pPr>
            <a:r>
              <a:rPr lang="de-DE" sz="1200" b="0" i="0" dirty="0">
                <a:solidFill>
                  <a:srgbClr val="333333"/>
                </a:solidFill>
                <a:effectLst/>
                <a:latin typeface="Arial" panose="020B0604020202020204" pitchFamily="34" charset="0"/>
              </a:rPr>
              <a:t>Installieren von Ortungsgeräten oder Apps auf Telefonen, Computern oder Tablets.</a:t>
            </a:r>
          </a:p>
          <a:p>
            <a:pPr algn="l">
              <a:buFont typeface="Arial" panose="020B0604020202020204" pitchFamily="34" charset="0"/>
              <a:buChar char="•"/>
            </a:pPr>
            <a:r>
              <a:rPr lang="de-DE" sz="1200" b="0" i="0" dirty="0">
                <a:solidFill>
                  <a:srgbClr val="333333"/>
                </a:solidFill>
                <a:effectLst/>
                <a:latin typeface="Arial" panose="020B0604020202020204" pitchFamily="34" charset="0"/>
              </a:rPr>
              <a:t>Nicht-einvernehmliche Pornografie (Pornografie aus Rache): Weitergabe sexueller Inhalte einer anderen Person ohne Zustimmung</a:t>
            </a:r>
          </a:p>
          <a:p>
            <a:pPr algn="l">
              <a:buFont typeface="Arial" panose="020B0604020202020204" pitchFamily="34" charset="0"/>
              <a:buChar char="•"/>
            </a:pPr>
            <a:r>
              <a:rPr lang="de-DE" sz="1200" b="0" i="0" dirty="0" err="1">
                <a:solidFill>
                  <a:srgbClr val="333333"/>
                </a:solidFill>
                <a:effectLst/>
                <a:latin typeface="Arial" panose="020B0604020202020204" pitchFamily="34" charset="0"/>
              </a:rPr>
              <a:t>Sextortion</a:t>
            </a:r>
            <a:r>
              <a:rPr lang="de-DE" sz="1200" b="0" i="0" dirty="0">
                <a:solidFill>
                  <a:srgbClr val="333333"/>
                </a:solidFill>
                <a:effectLst/>
                <a:latin typeface="Arial" panose="020B0604020202020204" pitchFamily="34" charset="0"/>
              </a:rPr>
              <a:t>: Erpressung einer Person durch die Androhung intime Bilder oder Videos zu veröffentlichen um z. B. Sex zu haben/in einer Beziehung zu bleiben</a:t>
            </a:r>
          </a:p>
          <a:p>
            <a:endParaRPr lang="de-DE" sz="1200" dirty="0"/>
          </a:p>
        </p:txBody>
      </p:sp>
    </p:spTree>
    <p:extLst>
      <p:ext uri="{BB962C8B-B14F-4D97-AF65-F5344CB8AC3E}">
        <p14:creationId xmlns:p14="http://schemas.microsoft.com/office/powerpoint/2010/main" val="33812967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childTnLst>
              </p:cTn>
              <p:nextCondLst>
                <p:cond evt="onClick" delay="0">
                  <p:tgtEl>
                    <p:spTgt spid="11"/>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childTnLst>
                                  <p:subTnLst>
                                    <p:set>
                                      <p:cBhvr override="childStyle">
                                        <p:cTn dur="1" fill="hold" display="0" masterRel="nextClick" afterEffect="1"/>
                                        <p:tgtEl>
                                          <p:spTgt spid="26"/>
                                        </p:tgtEl>
                                        <p:attrNameLst>
                                          <p:attrName>style.visibility</p:attrName>
                                        </p:attrNameLst>
                                      </p:cBhvr>
                                      <p:to>
                                        <p:strVal val="hidden"/>
                                      </p:to>
                                    </p:set>
                                  </p:subTnLst>
                                </p:cTn>
                              </p:par>
                            </p:childTnLst>
                          </p:cTn>
                        </p:par>
                      </p:childTnLst>
                    </p:cTn>
                  </p:par>
                </p:childTnLst>
              </p:cTn>
              <p:nextCondLst>
                <p:cond evt="onClick" delay="0">
                  <p:tgtEl>
                    <p:spTgt spid="14"/>
                  </p:tgtEl>
                </p:cond>
              </p:nextCondLst>
            </p:seq>
            <p:seq concurrent="1" nextAc="seek">
              <p:cTn id="12" restart="whenNotActive" fill="hold" evtFilter="cancelBubble" nodeType="interactiveSeq">
                <p:stCondLst>
                  <p:cond evt="onClick" delay="0">
                    <p:tgtEl>
                      <p:spTgt spid="28"/>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subTnLst>
                                    <p:set>
                                      <p:cBhvr override="childStyle">
                                        <p:cTn dur="1" fill="hold" display="0" masterRel="nextClick" afterEffect="1"/>
                                        <p:tgtEl>
                                          <p:spTgt spid="29"/>
                                        </p:tgtEl>
                                        <p:attrNameLst>
                                          <p:attrName>style.visibility</p:attrName>
                                        </p:attrNameLst>
                                      </p:cBhvr>
                                      <p:to>
                                        <p:strVal val="hidden"/>
                                      </p:to>
                                    </p:set>
                                  </p:subTnLst>
                                </p:cTn>
                              </p:par>
                            </p:childTnLst>
                          </p:cTn>
                        </p:par>
                      </p:childTnLst>
                    </p:cTn>
                  </p:par>
                </p:childTnLst>
              </p:cTn>
              <p:nextCondLst>
                <p:cond evt="onClick" delay="0">
                  <p:tgtEl>
                    <p:spTgt spid="28"/>
                  </p:tgtEl>
                </p:cond>
              </p:nextCondLst>
            </p:seq>
            <p:seq concurrent="1" nextAc="seek">
              <p:cTn id="17" restart="whenNotActive" fill="hold" evtFilter="cancelBubble" nodeType="interactiveSeq">
                <p:stCondLst>
                  <p:cond evt="onClick" delay="0">
                    <p:tgtEl>
                      <p:spTgt spid="30"/>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childTnLst>
                                  <p:subTnLst>
                                    <p:set>
                                      <p:cBhvr override="childStyle">
                                        <p:cTn dur="1" fill="hold" display="0" masterRel="nextClick" afterEffect="1"/>
                                        <p:tgtEl>
                                          <p:spTgt spid="31"/>
                                        </p:tgtEl>
                                        <p:attrNameLst>
                                          <p:attrName>style.visibility</p:attrName>
                                        </p:attrNameLst>
                                      </p:cBhvr>
                                      <p:to>
                                        <p:strVal val="hidden"/>
                                      </p:to>
                                    </p:set>
                                  </p:subTnLst>
                                </p:cTn>
                              </p:par>
                            </p:childTnLst>
                          </p:cTn>
                        </p:par>
                      </p:childTnLst>
                    </p:cTn>
                  </p:par>
                </p:childTnLst>
              </p:cTn>
              <p:nextCondLst>
                <p:cond evt="onClick" delay="0">
                  <p:tgtEl>
                    <p:spTgt spid="30"/>
                  </p:tgtEl>
                </p:cond>
              </p:nextCondLst>
            </p:seq>
            <p:seq concurrent="1" nextAc="seek">
              <p:cTn id="22" restart="whenNotActive" fill="hold" evtFilter="cancelBubble" nodeType="interactiveSeq">
                <p:stCondLst>
                  <p:cond evt="onClick" delay="0">
                    <p:tgtEl>
                      <p:spTgt spid="32"/>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subTnLst>
                                    <p:set>
                                      <p:cBhvr override="childStyle">
                                        <p:cTn dur="1" fill="hold" display="0" masterRel="nextClick" afterEffect="1"/>
                                        <p:tgtEl>
                                          <p:spTgt spid="33"/>
                                        </p:tgtEl>
                                        <p:attrNameLst>
                                          <p:attrName>style.visibility</p:attrName>
                                        </p:attrNameLst>
                                      </p:cBhvr>
                                      <p:to>
                                        <p:strVal val="hidden"/>
                                      </p:to>
                                    </p:set>
                                  </p:subTnLst>
                                </p:cTn>
                              </p:par>
                            </p:childTnLst>
                          </p:cTn>
                        </p:par>
                      </p:childTnLst>
                    </p:cTn>
                  </p:par>
                </p:childTnLst>
              </p:cTn>
              <p:nextCondLst>
                <p:cond evt="onClick" delay="0">
                  <p:tgtEl>
                    <p:spTgt spid="32"/>
                  </p:tgtEl>
                </p:cond>
              </p:nextCondLst>
            </p:seq>
            <p:seq concurrent="1" nextAc="seek">
              <p:cTn id="27" restart="whenNotActive" fill="hold" evtFilter="cancelBubble" nodeType="interactiveSeq">
                <p:stCondLst>
                  <p:cond evt="onClick" delay="0">
                    <p:tgtEl>
                      <p:spTgt spid="34"/>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childTnLst>
                                  <p:subTnLst>
                                    <p:set>
                                      <p:cBhvr override="childStyle">
                                        <p:cTn dur="1" fill="hold" display="0" masterRel="nextClick" afterEffect="1"/>
                                        <p:tgtEl>
                                          <p:spTgt spid="35"/>
                                        </p:tgtEl>
                                        <p:attrNameLst>
                                          <p:attrName>style.visibility</p:attrName>
                                        </p:attrNameLst>
                                      </p:cBhvr>
                                      <p:to>
                                        <p:strVal val="hidden"/>
                                      </p:to>
                                    </p:set>
                                  </p:subTnLst>
                                </p:cTn>
                              </p:par>
                            </p:childTnLst>
                          </p:cTn>
                        </p:par>
                      </p:childTnLst>
                    </p:cTn>
                  </p:par>
                </p:childTnLst>
              </p:cTn>
              <p:nextCondLst>
                <p:cond evt="onClick" delay="0">
                  <p:tgtEl>
                    <p:spTgt spid="34"/>
                  </p:tgtEl>
                </p:cond>
              </p:nextCondLst>
            </p:seq>
            <p:seq concurrent="1" nextAc="seek">
              <p:cTn id="32" restart="whenNotActive" fill="hold" evtFilter="cancelBubble" nodeType="interactiveSeq">
                <p:stCondLst>
                  <p:cond evt="onClick" delay="0">
                    <p:tgtEl>
                      <p:spTgt spid="38"/>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childTnLst>
                                  <p:subTnLst>
                                    <p:set>
                                      <p:cBhvr override="childStyle">
                                        <p:cTn dur="1" fill="hold" display="0" masterRel="nextClick" afterEffect="1"/>
                                        <p:tgtEl>
                                          <p:spTgt spid="41"/>
                                        </p:tgtEl>
                                        <p:attrNameLst>
                                          <p:attrName>style.visibility</p:attrName>
                                        </p:attrNameLst>
                                      </p:cBhvr>
                                      <p:to>
                                        <p:strVal val="hidden"/>
                                      </p:to>
                                    </p:set>
                                  </p:subTnLst>
                                </p:cTn>
                              </p:par>
                            </p:childTnLst>
                          </p:cTn>
                        </p:par>
                      </p:childTnLst>
                    </p:cTn>
                  </p:par>
                </p:childTnLst>
              </p:cTn>
              <p:nextCondLst>
                <p:cond evt="onClick" delay="0">
                  <p:tgtEl>
                    <p:spTgt spid="38"/>
                  </p:tgtEl>
                </p:cond>
              </p:nextCondLst>
            </p:seq>
            <p:seq concurrent="1" nextAc="seek">
              <p:cTn id="37" restart="whenNotActive" fill="hold" evtFilter="cancelBubble" nodeType="interactiveSeq">
                <p:stCondLst>
                  <p:cond evt="onClick" delay="0">
                    <p:tgtEl>
                      <p:spTgt spid="42"/>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43"/>
                                        </p:tgtEl>
                                        <p:attrNameLst>
                                          <p:attrName>style.visibility</p:attrName>
                                        </p:attrNameLst>
                                      </p:cBhvr>
                                      <p:to>
                                        <p:strVal val="visible"/>
                                      </p:to>
                                    </p:set>
                                  </p:childTnLst>
                                  <p:subTnLst>
                                    <p:set>
                                      <p:cBhvr override="childStyle">
                                        <p:cTn dur="1" fill="hold" display="0" masterRel="nextClick" afterEffect="1"/>
                                        <p:tgtEl>
                                          <p:spTgt spid="43"/>
                                        </p:tgtEl>
                                        <p:attrNameLst>
                                          <p:attrName>style.visibility</p:attrName>
                                        </p:attrNameLst>
                                      </p:cBhvr>
                                      <p:to>
                                        <p:strVal val="hidden"/>
                                      </p:to>
                                    </p:set>
                                  </p:subTnLst>
                                </p:cTn>
                              </p:par>
                            </p:childTnLst>
                          </p:cTn>
                        </p:par>
                      </p:childTnLst>
                    </p:cTn>
                  </p:par>
                </p:childTnLst>
              </p:cTn>
              <p:nextCondLst>
                <p:cond evt="onClick" delay="0">
                  <p:tgtEl>
                    <p:spTgt spid="42"/>
                  </p:tgtEl>
                </p:cond>
              </p:nextCondLst>
            </p:seq>
          </p:childTnLst>
        </p:cTn>
      </p:par>
    </p:tnLst>
    <p:bldLst>
      <p:bldP spid="13" grpId="0"/>
      <p:bldP spid="26" grpId="0"/>
      <p:bldP spid="29" grpId="0"/>
      <p:bldP spid="31" grpId="0"/>
      <p:bldP spid="33" grpId="0"/>
      <p:bldP spid="35" grpId="0"/>
      <p:bldP spid="41" grpId="0"/>
      <p:bldP spid="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PowerPoint Hintergrund_Text.png"/>
          <p:cNvPicPr>
            <a:picLocks noChangeAspect="1"/>
          </p:cNvPicPr>
          <p:nvPr/>
        </p:nvPicPr>
        <p:blipFill>
          <a:blip r:embed="rId2" cstate="print"/>
          <a:stretch>
            <a:fillRect/>
          </a:stretch>
        </p:blipFill>
        <p:spPr>
          <a:xfrm>
            <a:off x="0" y="0"/>
            <a:ext cx="9144000" cy="6858000"/>
          </a:xfrm>
          <a:prstGeom prst="rect">
            <a:avLst/>
          </a:prstGeom>
        </p:spPr>
      </p:pic>
      <p:sp>
        <p:nvSpPr>
          <p:cNvPr id="2" name="Textfeld 1">
            <a:extLst>
              <a:ext uri="{FF2B5EF4-FFF2-40B4-BE49-F238E27FC236}">
                <a16:creationId xmlns:a16="http://schemas.microsoft.com/office/drawing/2014/main" id="{8157E8A5-C3FA-9F4B-927E-3575EF36A9E8}"/>
              </a:ext>
            </a:extLst>
          </p:cNvPr>
          <p:cNvSpPr txBox="1"/>
          <p:nvPr/>
        </p:nvSpPr>
        <p:spPr>
          <a:xfrm>
            <a:off x="1619672" y="0"/>
            <a:ext cx="6840760" cy="369332"/>
          </a:xfrm>
          <a:prstGeom prst="rect">
            <a:avLst/>
          </a:prstGeom>
          <a:noFill/>
        </p:spPr>
        <p:txBody>
          <a:bodyPr wrap="square" rtlCol="0">
            <a:spAutoFit/>
          </a:bodyPr>
          <a:lstStyle/>
          <a:p>
            <a:endParaRPr lang="de-DE" dirty="0"/>
          </a:p>
        </p:txBody>
      </p:sp>
      <p:sp>
        <p:nvSpPr>
          <p:cNvPr id="7" name="Textfeld 6">
            <a:extLst>
              <a:ext uri="{FF2B5EF4-FFF2-40B4-BE49-F238E27FC236}">
                <a16:creationId xmlns:a16="http://schemas.microsoft.com/office/drawing/2014/main" id="{E5E49E2C-18AC-D147-BE34-9FE161D57488}"/>
              </a:ext>
            </a:extLst>
          </p:cNvPr>
          <p:cNvSpPr txBox="1"/>
          <p:nvPr/>
        </p:nvSpPr>
        <p:spPr>
          <a:xfrm>
            <a:off x="0" y="-98885"/>
            <a:ext cx="9025220" cy="1277273"/>
          </a:xfrm>
          <a:prstGeom prst="rect">
            <a:avLst/>
          </a:prstGeom>
          <a:noFill/>
        </p:spPr>
        <p:txBody>
          <a:bodyPr wrap="square" rtlCol="0">
            <a:spAutoFit/>
          </a:bodyPr>
          <a:lstStyle/>
          <a:p>
            <a:pPr algn="ctr"/>
            <a:br>
              <a:rPr lang="de-DE" sz="2100" u="sng" dirty="0">
                <a:solidFill>
                  <a:srgbClr val="7030A0"/>
                </a:solidFill>
                <a:latin typeface="Chalkduster" panose="03050602040202020205" pitchFamily="66" charset="77"/>
              </a:rPr>
            </a:br>
            <a:r>
              <a:rPr lang="de-DE" sz="2100" b="1" dirty="0">
                <a:solidFill>
                  <a:srgbClr val="7030A0"/>
                </a:solidFill>
                <a:latin typeface="Arial" panose="020B0604020202020204" pitchFamily="34" charset="0"/>
                <a:cs typeface="Arial" panose="020B0604020202020204" pitchFamily="34" charset="0"/>
              </a:rPr>
              <a:t>Globales Auftreten von häuslicher Gewalt gegen </a:t>
            </a:r>
          </a:p>
          <a:p>
            <a:pPr algn="ctr"/>
            <a:r>
              <a:rPr lang="de-DE" sz="2100" b="1" dirty="0">
                <a:solidFill>
                  <a:srgbClr val="7030A0"/>
                </a:solidFill>
                <a:latin typeface="Arial" panose="020B0604020202020204" pitchFamily="34" charset="0"/>
                <a:cs typeface="Arial" panose="020B0604020202020204" pitchFamily="34" charset="0"/>
              </a:rPr>
              <a:t>Frauen* und Mädchen*</a:t>
            </a:r>
          </a:p>
          <a:p>
            <a:endParaRPr lang="de-DE" sz="1400" dirty="0">
              <a:solidFill>
                <a:srgbClr val="7030A0"/>
              </a:solidFill>
              <a:latin typeface="Chalkduster" panose="03050602040202020205" pitchFamily="66" charset="77"/>
            </a:endParaRPr>
          </a:p>
        </p:txBody>
      </p:sp>
      <p:pic>
        <p:nvPicPr>
          <p:cNvPr id="5" name="Grafik 4" descr="Ein Bild, das Karte, Atlas, Text enthält.&#10;&#10;Automatisch generierte Beschreibung">
            <a:extLst>
              <a:ext uri="{FF2B5EF4-FFF2-40B4-BE49-F238E27FC236}">
                <a16:creationId xmlns:a16="http://schemas.microsoft.com/office/drawing/2014/main" id="{F79DE8B0-6A4D-D328-24B0-E36EC002F22A}"/>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60360" y="949982"/>
            <a:ext cx="9026328" cy="5291916"/>
          </a:xfrm>
          <a:prstGeom prst="rect">
            <a:avLst/>
          </a:prstGeom>
        </p:spPr>
      </p:pic>
      <p:pic>
        <p:nvPicPr>
          <p:cNvPr id="15" name="Grafik 14" descr="Ein Bild, das Text, Screenshot, Schrift, Diagramm enthält.&#10;&#10;Automatisch generierte Beschreibung">
            <a:extLst>
              <a:ext uri="{FF2B5EF4-FFF2-40B4-BE49-F238E27FC236}">
                <a16:creationId xmlns:a16="http://schemas.microsoft.com/office/drawing/2014/main" id="{633D531E-B245-0FA2-D7B7-CA4CFB239E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0052" y="4644964"/>
            <a:ext cx="2564390" cy="1730117"/>
          </a:xfrm>
          <a:prstGeom prst="rect">
            <a:avLst/>
          </a:prstGeom>
        </p:spPr>
      </p:pic>
      <p:pic>
        <p:nvPicPr>
          <p:cNvPr id="19" name="Grafik 18" descr="Ein Bild, das Text, Screenshot, Schrift, Zahl enthält.&#10;&#10;Automatisch generierte Beschreibung">
            <a:extLst>
              <a:ext uri="{FF2B5EF4-FFF2-40B4-BE49-F238E27FC236}">
                <a16:creationId xmlns:a16="http://schemas.microsoft.com/office/drawing/2014/main" id="{67AB3755-BA28-CDA8-394B-70F5FC9B73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05889" y="1065309"/>
            <a:ext cx="1516163" cy="2046508"/>
          </a:xfrm>
          <a:prstGeom prst="rect">
            <a:avLst/>
          </a:prstGeom>
        </p:spPr>
      </p:pic>
      <p:pic>
        <p:nvPicPr>
          <p:cNvPr id="21" name="Grafik 20" descr="Ein Bild, das Text, Logo, Schrift, Visitenkarte enthält.&#10;&#10;Automatisch generierte Beschreibung">
            <a:extLst>
              <a:ext uri="{FF2B5EF4-FFF2-40B4-BE49-F238E27FC236}">
                <a16:creationId xmlns:a16="http://schemas.microsoft.com/office/drawing/2014/main" id="{5B5686A0-1EDC-40C6-D293-D58744015A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8590" y="4929051"/>
            <a:ext cx="1893063" cy="691137"/>
          </a:xfrm>
          <a:prstGeom prst="rect">
            <a:avLst/>
          </a:prstGeom>
        </p:spPr>
      </p:pic>
      <p:pic>
        <p:nvPicPr>
          <p:cNvPr id="8" name="Grafik 7" descr="Ein Bild, das Text, Screenshot enthält.&#10;&#10;Automatisch generierte Beschreibung">
            <a:extLst>
              <a:ext uri="{FF2B5EF4-FFF2-40B4-BE49-F238E27FC236}">
                <a16:creationId xmlns:a16="http://schemas.microsoft.com/office/drawing/2014/main" id="{AF4449EA-6871-0883-2EC9-C66C5DBE59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604" y="702090"/>
            <a:ext cx="1888475" cy="2629746"/>
          </a:xfrm>
          <a:prstGeom prst="rect">
            <a:avLst/>
          </a:prstGeom>
        </p:spPr>
      </p:pic>
      <p:pic>
        <p:nvPicPr>
          <p:cNvPr id="10" name="Grafik 9" descr="Ein Bild, das Text, Karte, Screenshot enthält.&#10;&#10;Automatisch generierte Beschreibung">
            <a:extLst>
              <a:ext uri="{FF2B5EF4-FFF2-40B4-BE49-F238E27FC236}">
                <a16:creationId xmlns:a16="http://schemas.microsoft.com/office/drawing/2014/main" id="{A55CF232-3567-9633-8071-15B154503BD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0605" y="3279750"/>
            <a:ext cx="3898257" cy="3210040"/>
          </a:xfrm>
          <a:prstGeom prst="rect">
            <a:avLst/>
          </a:prstGeom>
        </p:spPr>
      </p:pic>
      <p:pic>
        <p:nvPicPr>
          <p:cNvPr id="13" name="Grafik 12" descr="Ein Bild, das Text, Screenshot, Schrift, Diagramm enthält.&#10;&#10;Automatisch generierte Beschreibung">
            <a:extLst>
              <a:ext uri="{FF2B5EF4-FFF2-40B4-BE49-F238E27FC236}">
                <a16:creationId xmlns:a16="http://schemas.microsoft.com/office/drawing/2014/main" id="{EE76EEAB-EDB5-8C45-5E4B-9EC420B2719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66056" y="845291"/>
            <a:ext cx="3346628" cy="2486545"/>
          </a:xfrm>
          <a:prstGeom prst="rect">
            <a:avLst/>
          </a:prstGeom>
        </p:spPr>
      </p:pic>
      <p:pic>
        <p:nvPicPr>
          <p:cNvPr id="16" name="Grafik 15" descr="Ein Bild, das Text, Screenshot, Schrift, Zahl enthält.&#10;&#10;Automatisch generierte Beschreibung">
            <a:extLst>
              <a:ext uri="{FF2B5EF4-FFF2-40B4-BE49-F238E27FC236}">
                <a16:creationId xmlns:a16="http://schemas.microsoft.com/office/drawing/2014/main" id="{0A5F7B5E-5942-FAE3-A449-BD2DF76082C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54245" y="3379086"/>
            <a:ext cx="1164034" cy="1159038"/>
          </a:xfrm>
          <a:prstGeom prst="rect">
            <a:avLst/>
          </a:prstGeom>
        </p:spPr>
      </p:pic>
      <p:pic>
        <p:nvPicPr>
          <p:cNvPr id="18" name="Grafik 17" descr="Ein Bild, das Text, Screenshot, Schrift, Zahl enthält.&#10;&#10;Automatisch generierte Beschreibung">
            <a:extLst>
              <a:ext uri="{FF2B5EF4-FFF2-40B4-BE49-F238E27FC236}">
                <a16:creationId xmlns:a16="http://schemas.microsoft.com/office/drawing/2014/main" id="{DA734BF8-4DEB-AAD8-6896-ABA211B4312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26477" y="3387041"/>
            <a:ext cx="1169030" cy="1159038"/>
          </a:xfrm>
          <a:prstGeom prst="rect">
            <a:avLst/>
          </a:prstGeom>
        </p:spPr>
      </p:pic>
      <p:pic>
        <p:nvPicPr>
          <p:cNvPr id="22" name="Grafik 21" descr="Ein Bild, das Text, Screenshot, Schrift, Zahl enthält.&#10;&#10;Automatisch generierte Beschreibung">
            <a:extLst>
              <a:ext uri="{FF2B5EF4-FFF2-40B4-BE49-F238E27FC236}">
                <a16:creationId xmlns:a16="http://schemas.microsoft.com/office/drawing/2014/main" id="{48849FF5-503D-A828-6AA5-119531EE955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03705" y="3381279"/>
            <a:ext cx="1159038" cy="1159038"/>
          </a:xfrm>
          <a:prstGeom prst="rect">
            <a:avLst/>
          </a:prstGeom>
        </p:spPr>
      </p:pic>
      <p:pic>
        <p:nvPicPr>
          <p:cNvPr id="26" name="Grafik 25" descr="Ein Bild, das Text, Screenshot, Schrift, Zahl enthält.&#10;&#10;Automatisch generierte Beschreibung">
            <a:extLst>
              <a:ext uri="{FF2B5EF4-FFF2-40B4-BE49-F238E27FC236}">
                <a16:creationId xmlns:a16="http://schemas.microsoft.com/office/drawing/2014/main" id="{9E2B0E2E-AD63-6F58-B85B-C18522CF2F3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762743" y="3401322"/>
            <a:ext cx="1154127" cy="1159038"/>
          </a:xfrm>
          <a:prstGeom prst="rect">
            <a:avLst/>
          </a:prstGeom>
        </p:spPr>
      </p:pic>
      <p:pic>
        <p:nvPicPr>
          <p:cNvPr id="28" name="Grafik 27" descr="Ein Bild, das Text, Screenshot, Schrift, Zahl enthält.&#10;&#10;Automatisch generierte Beschreibung">
            <a:extLst>
              <a:ext uri="{FF2B5EF4-FFF2-40B4-BE49-F238E27FC236}">
                <a16:creationId xmlns:a16="http://schemas.microsoft.com/office/drawing/2014/main" id="{FDCB1893-E1BA-3747-53D7-00574D75A58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538896" y="842574"/>
            <a:ext cx="1486324" cy="1498920"/>
          </a:xfrm>
          <a:prstGeom prst="rect">
            <a:avLst/>
          </a:prstGeom>
        </p:spPr>
      </p:pic>
      <p:pic>
        <p:nvPicPr>
          <p:cNvPr id="30" name="Grafik 29" descr="Ein Bild, das Text, Screenshot, Schrift, Software enthält.&#10;&#10;Automatisch generierte Beschreibung">
            <a:extLst>
              <a:ext uri="{FF2B5EF4-FFF2-40B4-BE49-F238E27FC236}">
                <a16:creationId xmlns:a16="http://schemas.microsoft.com/office/drawing/2014/main" id="{117D8F5D-BF0A-5F16-D2EB-9DD4AD48DC6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538896" y="2295598"/>
            <a:ext cx="1517612" cy="1111535"/>
          </a:xfrm>
          <a:prstGeom prst="rect">
            <a:avLst/>
          </a:prstGeom>
        </p:spPr>
      </p:pic>
    </p:spTree>
    <p:extLst>
      <p:ext uri="{BB962C8B-B14F-4D97-AF65-F5344CB8AC3E}">
        <p14:creationId xmlns:p14="http://schemas.microsoft.com/office/powerpoint/2010/main" val="359266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PowerPoint Hintergrund_Text.png"/>
          <p:cNvPicPr>
            <a:picLocks noChangeAspect="1"/>
          </p:cNvPicPr>
          <p:nvPr/>
        </p:nvPicPr>
        <p:blipFill>
          <a:blip r:embed="rId2" cstate="print"/>
          <a:stretch>
            <a:fillRect/>
          </a:stretch>
        </p:blipFill>
        <p:spPr>
          <a:xfrm>
            <a:off x="0" y="0"/>
            <a:ext cx="9144000" cy="6858000"/>
          </a:xfrm>
          <a:prstGeom prst="rect">
            <a:avLst/>
          </a:prstGeom>
        </p:spPr>
      </p:pic>
      <p:sp>
        <p:nvSpPr>
          <p:cNvPr id="2" name="Textfeld 1">
            <a:extLst>
              <a:ext uri="{FF2B5EF4-FFF2-40B4-BE49-F238E27FC236}">
                <a16:creationId xmlns:a16="http://schemas.microsoft.com/office/drawing/2014/main" id="{8157E8A5-C3FA-9F4B-927E-3575EF36A9E8}"/>
              </a:ext>
            </a:extLst>
          </p:cNvPr>
          <p:cNvSpPr txBox="1"/>
          <p:nvPr/>
        </p:nvSpPr>
        <p:spPr>
          <a:xfrm>
            <a:off x="1619672" y="0"/>
            <a:ext cx="6840760" cy="369332"/>
          </a:xfrm>
          <a:prstGeom prst="rect">
            <a:avLst/>
          </a:prstGeom>
          <a:noFill/>
        </p:spPr>
        <p:txBody>
          <a:bodyPr wrap="square" rtlCol="0">
            <a:spAutoFit/>
          </a:bodyPr>
          <a:lstStyle/>
          <a:p>
            <a:endParaRPr lang="de-DE" dirty="0"/>
          </a:p>
        </p:txBody>
      </p:sp>
      <p:pic>
        <p:nvPicPr>
          <p:cNvPr id="6" name="Grafik 5" descr="Ein Bild, das Karte, Text enthält.&#10;&#10;Automatisch generierte Beschreibung">
            <a:extLst>
              <a:ext uri="{FF2B5EF4-FFF2-40B4-BE49-F238E27FC236}">
                <a16:creationId xmlns:a16="http://schemas.microsoft.com/office/drawing/2014/main" id="{52066C36-0D5E-8843-2BA3-11E0B76475C8}"/>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83556" y="369332"/>
            <a:ext cx="8424936" cy="6204612"/>
          </a:xfrm>
          <a:prstGeom prst="rect">
            <a:avLst/>
          </a:prstGeom>
        </p:spPr>
      </p:pic>
      <p:sp>
        <p:nvSpPr>
          <p:cNvPr id="7" name="Textfeld 6">
            <a:extLst>
              <a:ext uri="{FF2B5EF4-FFF2-40B4-BE49-F238E27FC236}">
                <a16:creationId xmlns:a16="http://schemas.microsoft.com/office/drawing/2014/main" id="{E5E49E2C-18AC-D147-BE34-9FE161D57488}"/>
              </a:ext>
            </a:extLst>
          </p:cNvPr>
          <p:cNvSpPr txBox="1"/>
          <p:nvPr/>
        </p:nvSpPr>
        <p:spPr>
          <a:xfrm>
            <a:off x="142656" y="-53880"/>
            <a:ext cx="8928992" cy="1446550"/>
          </a:xfrm>
          <a:prstGeom prst="rect">
            <a:avLst/>
          </a:prstGeom>
          <a:noFill/>
        </p:spPr>
        <p:txBody>
          <a:bodyPr wrap="square" rtlCol="0">
            <a:spAutoFit/>
          </a:bodyPr>
          <a:lstStyle/>
          <a:p>
            <a:pPr algn="ctr"/>
            <a:br>
              <a:rPr lang="de-DE" sz="1600" u="sng" dirty="0">
                <a:solidFill>
                  <a:srgbClr val="7030A0"/>
                </a:solidFill>
                <a:latin typeface="Chalkduster" panose="03050602040202020205" pitchFamily="66" charset="77"/>
              </a:rPr>
            </a:br>
            <a:r>
              <a:rPr lang="de-DE" sz="2400" b="1" i="0" dirty="0">
                <a:solidFill>
                  <a:srgbClr val="7030A0"/>
                </a:solidFill>
                <a:effectLst/>
                <a:latin typeface="Arial" panose="020B0604020202020204" pitchFamily="34" charset="0"/>
                <a:cs typeface="Arial" panose="020B0604020202020204" pitchFamily="34" charset="0"/>
              </a:rPr>
              <a:t>Häusliche Gewalt in Europa </a:t>
            </a:r>
            <a:r>
              <a:rPr lang="de-DE" sz="2400" b="1" dirty="0">
                <a:solidFill>
                  <a:srgbClr val="7030A0"/>
                </a:solidFill>
                <a:latin typeface="Arial" panose="020B0604020202020204" pitchFamily="34" charset="0"/>
                <a:cs typeface="Arial" panose="020B0604020202020204" pitchFamily="34" charset="0"/>
              </a:rPr>
              <a:t>gegen </a:t>
            </a:r>
          </a:p>
          <a:p>
            <a:pPr algn="ctr"/>
            <a:r>
              <a:rPr lang="de-DE" sz="2400" b="1" dirty="0">
                <a:solidFill>
                  <a:srgbClr val="7030A0"/>
                </a:solidFill>
                <a:latin typeface="Arial" panose="020B0604020202020204" pitchFamily="34" charset="0"/>
                <a:cs typeface="Arial" panose="020B0604020202020204" pitchFamily="34" charset="0"/>
              </a:rPr>
              <a:t>Frauen* und Mädchen*</a:t>
            </a:r>
          </a:p>
          <a:p>
            <a:pPr algn="ctr"/>
            <a:endParaRPr lang="de-DE" sz="2400" dirty="0">
              <a:solidFill>
                <a:srgbClr val="7030A0"/>
              </a:solidFill>
              <a:latin typeface="Arial" panose="020B0604020202020204" pitchFamily="34" charset="0"/>
              <a:cs typeface="Arial" panose="020B0604020202020204" pitchFamily="34" charset="0"/>
            </a:endParaRPr>
          </a:p>
        </p:txBody>
      </p:sp>
      <p:pic>
        <p:nvPicPr>
          <p:cNvPr id="12" name="Inhaltsplatzhalter 11" descr="Ein Bild, das Text, Screenshot, parallel, Reihe enthält.&#10;&#10;Automatisch generierte Beschreibung">
            <a:extLst>
              <a:ext uri="{FF2B5EF4-FFF2-40B4-BE49-F238E27FC236}">
                <a16:creationId xmlns:a16="http://schemas.microsoft.com/office/drawing/2014/main" id="{17994790-F428-00BF-D06C-914C782FD78D}"/>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77368" y="969457"/>
            <a:ext cx="5306524" cy="5195847"/>
          </a:xfrm>
        </p:spPr>
      </p:pic>
      <p:pic>
        <p:nvPicPr>
          <p:cNvPr id="14" name="Grafik 13" descr="Ein Bild, das Text, Screenshot, Schrift, Zahl enthält.&#10;&#10;Automatisch generierte Beschreibung">
            <a:extLst>
              <a:ext uri="{FF2B5EF4-FFF2-40B4-BE49-F238E27FC236}">
                <a16:creationId xmlns:a16="http://schemas.microsoft.com/office/drawing/2014/main" id="{7FB8EFD6-3970-9DA7-6C20-F561AE2A87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7063" y="1111486"/>
            <a:ext cx="2767090" cy="5195846"/>
          </a:xfrm>
          <a:prstGeom prst="rect">
            <a:avLst/>
          </a:prstGeom>
        </p:spPr>
      </p:pic>
    </p:spTree>
    <p:extLst>
      <p:ext uri="{BB962C8B-B14F-4D97-AF65-F5344CB8AC3E}">
        <p14:creationId xmlns:p14="http://schemas.microsoft.com/office/powerpoint/2010/main" val="340590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PowerPoint Hintergrund_Text.png"/>
          <p:cNvPicPr>
            <a:picLocks noChangeAspect="1"/>
          </p:cNvPicPr>
          <p:nvPr/>
        </p:nvPicPr>
        <p:blipFill>
          <a:blip r:embed="rId2" cstate="print"/>
          <a:stretch>
            <a:fillRect/>
          </a:stretch>
        </p:blipFill>
        <p:spPr>
          <a:xfrm>
            <a:off x="-1" y="20416"/>
            <a:ext cx="9144000" cy="6858000"/>
          </a:xfrm>
          <a:prstGeom prst="rect">
            <a:avLst/>
          </a:prstGeom>
        </p:spPr>
      </p:pic>
      <p:sp>
        <p:nvSpPr>
          <p:cNvPr id="2" name="Textfeld 1">
            <a:extLst>
              <a:ext uri="{FF2B5EF4-FFF2-40B4-BE49-F238E27FC236}">
                <a16:creationId xmlns:a16="http://schemas.microsoft.com/office/drawing/2014/main" id="{8157E8A5-C3FA-9F4B-927E-3575EF36A9E8}"/>
              </a:ext>
            </a:extLst>
          </p:cNvPr>
          <p:cNvSpPr txBox="1"/>
          <p:nvPr/>
        </p:nvSpPr>
        <p:spPr>
          <a:xfrm>
            <a:off x="1619672" y="0"/>
            <a:ext cx="6840760" cy="369332"/>
          </a:xfrm>
          <a:prstGeom prst="rect">
            <a:avLst/>
          </a:prstGeom>
          <a:noFill/>
        </p:spPr>
        <p:txBody>
          <a:bodyPr wrap="square" rtlCol="0">
            <a:spAutoFit/>
          </a:bodyPr>
          <a:lstStyle/>
          <a:p>
            <a:endParaRPr lang="de-DE" dirty="0"/>
          </a:p>
        </p:txBody>
      </p:sp>
      <p:sp>
        <p:nvSpPr>
          <p:cNvPr id="7" name="Textfeld 6">
            <a:extLst>
              <a:ext uri="{FF2B5EF4-FFF2-40B4-BE49-F238E27FC236}">
                <a16:creationId xmlns:a16="http://schemas.microsoft.com/office/drawing/2014/main" id="{E5E49E2C-18AC-D147-BE34-9FE161D57488}"/>
              </a:ext>
            </a:extLst>
          </p:cNvPr>
          <p:cNvSpPr txBox="1"/>
          <p:nvPr/>
        </p:nvSpPr>
        <p:spPr>
          <a:xfrm>
            <a:off x="140332" y="20416"/>
            <a:ext cx="8928992" cy="1077218"/>
          </a:xfrm>
          <a:prstGeom prst="rect">
            <a:avLst/>
          </a:prstGeom>
          <a:noFill/>
        </p:spPr>
        <p:txBody>
          <a:bodyPr wrap="square" rtlCol="0">
            <a:spAutoFit/>
          </a:bodyPr>
          <a:lstStyle/>
          <a:p>
            <a:pPr algn="ctr"/>
            <a:br>
              <a:rPr lang="de-DE" sz="1600" u="sng" dirty="0">
                <a:solidFill>
                  <a:srgbClr val="7030A0"/>
                </a:solidFill>
                <a:latin typeface="Chalkduster" panose="03050602040202020205" pitchFamily="66" charset="77"/>
              </a:rPr>
            </a:br>
            <a:r>
              <a:rPr lang="de-DE" sz="2400" b="1" i="0" dirty="0">
                <a:solidFill>
                  <a:srgbClr val="7030A0"/>
                </a:solidFill>
                <a:effectLst/>
                <a:latin typeface="Arial" panose="020B0604020202020204" pitchFamily="34" charset="0"/>
                <a:cs typeface="Arial" panose="020B0604020202020204" pitchFamily="34" charset="0"/>
              </a:rPr>
              <a:t>Häusliche Gewalt </a:t>
            </a:r>
            <a:r>
              <a:rPr lang="de-DE" sz="2400" b="1" dirty="0">
                <a:solidFill>
                  <a:srgbClr val="7030A0"/>
                </a:solidFill>
                <a:latin typeface="Arial" panose="020B0604020202020204" pitchFamily="34" charset="0"/>
                <a:cs typeface="Arial" panose="020B0604020202020204" pitchFamily="34" charset="0"/>
              </a:rPr>
              <a:t>in Deutschland</a:t>
            </a:r>
          </a:p>
          <a:p>
            <a:pPr algn="ctr"/>
            <a:endParaRPr lang="de-DE" sz="2400" dirty="0">
              <a:solidFill>
                <a:srgbClr val="7030A0"/>
              </a:solidFill>
              <a:latin typeface="Chalkduster" panose="03050602040202020205" pitchFamily="66" charset="77"/>
            </a:endParaRPr>
          </a:p>
        </p:txBody>
      </p:sp>
      <p:pic>
        <p:nvPicPr>
          <p:cNvPr id="5" name="Grafik 4">
            <a:extLst>
              <a:ext uri="{FF2B5EF4-FFF2-40B4-BE49-F238E27FC236}">
                <a16:creationId xmlns:a16="http://schemas.microsoft.com/office/drawing/2014/main" id="{87B2C373-7634-4D8B-9C5E-04240A90A714}"/>
              </a:ext>
            </a:extLst>
          </p:cNvPr>
          <p:cNvPicPr>
            <a:picLocks noChangeAspect="1"/>
          </p:cNvPicPr>
          <p:nvPr/>
        </p:nvPicPr>
        <p:blipFill>
          <a:blip r:embed="rId3" cstate="print">
            <a:alphaModFix amt="20000"/>
            <a:extLst>
              <a:ext uri="{28A0092B-C50C-407E-A947-70E740481C1C}">
                <a14:useLocalDpi xmlns:a14="http://schemas.microsoft.com/office/drawing/2010/main" val="0"/>
              </a:ext>
            </a:extLst>
          </a:blip>
          <a:stretch>
            <a:fillRect/>
          </a:stretch>
        </p:blipFill>
        <p:spPr>
          <a:xfrm>
            <a:off x="2675303" y="1077046"/>
            <a:ext cx="3793393" cy="5085184"/>
          </a:xfrm>
          <a:prstGeom prst="rect">
            <a:avLst/>
          </a:prstGeom>
        </p:spPr>
      </p:pic>
      <p:pic>
        <p:nvPicPr>
          <p:cNvPr id="9" name="Grafik 8">
            <a:extLst>
              <a:ext uri="{FF2B5EF4-FFF2-40B4-BE49-F238E27FC236}">
                <a16:creationId xmlns:a16="http://schemas.microsoft.com/office/drawing/2014/main" id="{0638A5BF-3101-4487-9F31-B82B83DCF4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791" y="923475"/>
            <a:ext cx="2703085" cy="1520486"/>
          </a:xfrm>
          <a:prstGeom prst="rect">
            <a:avLst/>
          </a:prstGeom>
        </p:spPr>
      </p:pic>
      <p:pic>
        <p:nvPicPr>
          <p:cNvPr id="15" name="Grafik 14">
            <a:extLst>
              <a:ext uri="{FF2B5EF4-FFF2-40B4-BE49-F238E27FC236}">
                <a16:creationId xmlns:a16="http://schemas.microsoft.com/office/drawing/2014/main" id="{7EB13886-167E-4812-8B55-D2EEEBECFD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94715" y="1448780"/>
            <a:ext cx="2639250" cy="4893470"/>
          </a:xfrm>
          <a:prstGeom prst="rect">
            <a:avLst/>
          </a:prstGeom>
        </p:spPr>
      </p:pic>
      <p:pic>
        <p:nvPicPr>
          <p:cNvPr id="17" name="Grafik 16">
            <a:extLst>
              <a:ext uri="{FF2B5EF4-FFF2-40B4-BE49-F238E27FC236}">
                <a16:creationId xmlns:a16="http://schemas.microsoft.com/office/drawing/2014/main" id="{BE715F2D-D87E-466A-9B07-8B5DD6EFD2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64667" y="805679"/>
            <a:ext cx="2793216" cy="788924"/>
          </a:xfrm>
          <a:prstGeom prst="rect">
            <a:avLst/>
          </a:prstGeom>
        </p:spPr>
      </p:pic>
      <p:pic>
        <p:nvPicPr>
          <p:cNvPr id="21" name="Grafik 20">
            <a:extLst>
              <a:ext uri="{FF2B5EF4-FFF2-40B4-BE49-F238E27FC236}">
                <a16:creationId xmlns:a16="http://schemas.microsoft.com/office/drawing/2014/main" id="{941B985A-B971-40C1-A457-4CF7D81ACEC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08211" y="923475"/>
            <a:ext cx="2751369" cy="1925958"/>
          </a:xfrm>
          <a:prstGeom prst="rect">
            <a:avLst/>
          </a:prstGeom>
        </p:spPr>
      </p:pic>
      <p:pic>
        <p:nvPicPr>
          <p:cNvPr id="23" name="Grafik 22">
            <a:extLst>
              <a:ext uri="{FF2B5EF4-FFF2-40B4-BE49-F238E27FC236}">
                <a16:creationId xmlns:a16="http://schemas.microsoft.com/office/drawing/2014/main" id="{CBB76B76-7D7C-49A3-9B00-766BED07059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1233" y="4337100"/>
            <a:ext cx="2742199" cy="1978701"/>
          </a:xfrm>
          <a:prstGeom prst="rect">
            <a:avLst/>
          </a:prstGeom>
        </p:spPr>
      </p:pic>
      <p:pic>
        <p:nvPicPr>
          <p:cNvPr id="25" name="Grafik 24">
            <a:extLst>
              <a:ext uri="{FF2B5EF4-FFF2-40B4-BE49-F238E27FC236}">
                <a16:creationId xmlns:a16="http://schemas.microsoft.com/office/drawing/2014/main" id="{944FD4AC-5A6A-464A-8C19-C3CD4E0B520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5696" y="2424556"/>
            <a:ext cx="2797518" cy="1796532"/>
          </a:xfrm>
          <a:prstGeom prst="rect">
            <a:avLst/>
          </a:prstGeom>
        </p:spPr>
      </p:pic>
      <p:pic>
        <p:nvPicPr>
          <p:cNvPr id="27" name="Grafik 26">
            <a:extLst>
              <a:ext uri="{FF2B5EF4-FFF2-40B4-BE49-F238E27FC236}">
                <a16:creationId xmlns:a16="http://schemas.microsoft.com/office/drawing/2014/main" id="{1D880E16-5F84-4B4B-81F2-7ED4480F6E6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39752" y="3856434"/>
            <a:ext cx="644124" cy="210040"/>
          </a:xfrm>
          <a:prstGeom prst="rect">
            <a:avLst/>
          </a:prstGeom>
        </p:spPr>
      </p:pic>
      <p:pic>
        <p:nvPicPr>
          <p:cNvPr id="31" name="Grafik 30">
            <a:extLst>
              <a:ext uri="{FF2B5EF4-FFF2-40B4-BE49-F238E27FC236}">
                <a16:creationId xmlns:a16="http://schemas.microsoft.com/office/drawing/2014/main" id="{C5BBADA1-E68A-4B95-8F6D-774B41F0AEA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24147" y="2889507"/>
            <a:ext cx="2751369" cy="1335280"/>
          </a:xfrm>
          <a:prstGeom prst="rect">
            <a:avLst/>
          </a:prstGeom>
        </p:spPr>
      </p:pic>
      <p:sp>
        <p:nvSpPr>
          <p:cNvPr id="32" name="Textfeld 31">
            <a:extLst>
              <a:ext uri="{FF2B5EF4-FFF2-40B4-BE49-F238E27FC236}">
                <a16:creationId xmlns:a16="http://schemas.microsoft.com/office/drawing/2014/main" id="{1F20CAE4-3742-44A3-AE46-0B748235EABA}"/>
              </a:ext>
            </a:extLst>
          </p:cNvPr>
          <p:cNvSpPr txBox="1"/>
          <p:nvPr/>
        </p:nvSpPr>
        <p:spPr>
          <a:xfrm>
            <a:off x="5886572" y="4219968"/>
            <a:ext cx="2751368" cy="2460729"/>
          </a:xfrm>
          <a:prstGeom prst="rect">
            <a:avLst/>
          </a:prstGeom>
          <a:noFill/>
        </p:spPr>
        <p:txBody>
          <a:bodyPr wrap="square" rtlCol="0">
            <a:spAutoFit/>
          </a:bodyPr>
          <a:lstStyle/>
          <a:p>
            <a:pPr fontAlgn="base"/>
            <a:r>
              <a:rPr lang="de-DE" sz="1100" b="1" dirty="0">
                <a:latin typeface="Arial" panose="020B0604020202020204" pitchFamily="34" charset="0"/>
                <a:cs typeface="Arial" panose="020B0604020202020204" pitchFamily="34" charset="0"/>
              </a:rPr>
              <a:t>133 Frauen wurden 2022 durch ihren (Ex-)Partner getötet, wobei insgesamt 312 </a:t>
            </a:r>
            <a:r>
              <a:rPr lang="de-DE" sz="1100" b="1" dirty="0" err="1">
                <a:latin typeface="Arial" panose="020B0604020202020204" pitchFamily="34" charset="0"/>
                <a:cs typeface="Arial" panose="020B0604020202020204" pitchFamily="34" charset="0"/>
              </a:rPr>
              <a:t>Totungsversuche</a:t>
            </a:r>
            <a:r>
              <a:rPr lang="de-DE" sz="1100" b="1" dirty="0">
                <a:latin typeface="Arial" panose="020B0604020202020204" pitchFamily="34" charset="0"/>
                <a:cs typeface="Arial" panose="020B0604020202020204" pitchFamily="34" charset="0"/>
              </a:rPr>
              <a:t> an Frauen</a:t>
            </a:r>
            <a:r>
              <a:rPr lang="de-DE" sz="1100" dirty="0">
                <a:latin typeface="Arial" panose="020B0604020202020204" pitchFamily="34" charset="0"/>
                <a:cs typeface="Arial" panose="020B0604020202020204" pitchFamily="34" charset="0"/>
              </a:rPr>
              <a:t> verzeichnet wurden.</a:t>
            </a:r>
          </a:p>
          <a:p>
            <a:pPr fontAlgn="base"/>
            <a:r>
              <a:rPr lang="de-DE" sz="1100" dirty="0">
                <a:latin typeface="Arial" panose="020B0604020202020204" pitchFamily="34" charset="0"/>
                <a:cs typeface="Arial" panose="020B0604020202020204" pitchFamily="34" charset="0"/>
              </a:rPr>
              <a:t>Etwa die </a:t>
            </a:r>
            <a:r>
              <a:rPr lang="de-DE" sz="1100" dirty="0" err="1">
                <a:latin typeface="Arial" panose="020B0604020202020204" pitchFamily="34" charset="0"/>
                <a:cs typeface="Arial" panose="020B0604020202020204" pitchFamily="34" charset="0"/>
              </a:rPr>
              <a:t>Häfte</a:t>
            </a:r>
            <a:r>
              <a:rPr lang="de-DE" sz="1100" dirty="0">
                <a:latin typeface="Arial" panose="020B0604020202020204" pitchFamily="34" charset="0"/>
                <a:cs typeface="Arial" panose="020B0604020202020204" pitchFamily="34" charset="0"/>
              </a:rPr>
              <a:t> der Betroffene lebte zum Tatzeitpunkt mit </a:t>
            </a:r>
            <a:r>
              <a:rPr lang="de-DE" sz="1050" dirty="0">
                <a:latin typeface="Arial" panose="020B0604020202020204" pitchFamily="34" charset="0"/>
                <a:cs typeface="Arial" panose="020B0604020202020204" pitchFamily="34" charset="0"/>
              </a:rPr>
              <a:t>dem</a:t>
            </a:r>
            <a:r>
              <a:rPr lang="de-DE" sz="1100" dirty="0">
                <a:latin typeface="Arial" panose="020B0604020202020204" pitchFamily="34" charset="0"/>
                <a:cs typeface="Arial" panose="020B0604020202020204" pitchFamily="34" charset="0"/>
              </a:rPr>
              <a:t> Täter in einem gemeinsamen Haushalt. Betroffene sind zu einer großen Mehrheit (über 80 %) weiblich, Tatverdächtige zu rund 78 % männlich. Fast zwei Drittel der männlichen Tatverdächtigen war bereits vorher polizeilich in Erscheinung getreten.</a:t>
            </a:r>
          </a:p>
          <a:p>
            <a:endParaRPr lang="de-DE"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9277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theme/theme1.xml><?xml version="1.0" encoding="utf-8"?>
<a:theme xmlns:a="http://schemas.openxmlformats.org/drawingml/2006/main" name="OBR Präsentation 2021">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Vortrag OBR" id="{E1F2C093-31B2-8F4C-A6F1-A0870276BDE0}" vid="{A4EE02C4-488B-384E-9F77-E1528A61469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852C191-FD54-E441-B169-2843D8189502}">
  <we:reference id="wa200001745" version="1.0.1.5" store="de-DE" storeType="OMEX"/>
  <we:alternateReferences>
    <we:reference id="wa200001745" version="1.0.1.5" store="WA200001745"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0</TotalTime>
  <Words>2350</Words>
  <Application>Microsoft Macintosh PowerPoint</Application>
  <PresentationFormat>Bildschirmpräsentation (4:3)</PresentationFormat>
  <Paragraphs>184</Paragraphs>
  <Slides>18</Slides>
  <Notes>2</Notes>
  <HiddenSlides>0</HiddenSlides>
  <MMClips>1</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18</vt:i4>
      </vt:variant>
    </vt:vector>
  </HeadingPairs>
  <TitlesOfParts>
    <vt:vector size="24" baseType="lpstr">
      <vt:lpstr>Aharoni</vt:lpstr>
      <vt:lpstr>Aptos Display</vt:lpstr>
      <vt:lpstr>Arial</vt:lpstr>
      <vt:lpstr>Calibri</vt:lpstr>
      <vt:lpstr>Chalkduster</vt:lpstr>
      <vt:lpstr>OBR Präsentation 2021</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akugge</dc:creator>
  <cp:lastModifiedBy>Romy Stangl</cp:lastModifiedBy>
  <cp:revision>166</cp:revision>
  <dcterms:created xsi:type="dcterms:W3CDTF">2021-04-21T06:58:06Z</dcterms:created>
  <dcterms:modified xsi:type="dcterms:W3CDTF">2024-01-13T16:19:26Z</dcterms:modified>
</cp:coreProperties>
</file>